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5" r:id="rId3"/>
    <p:sldId id="269" r:id="rId4"/>
    <p:sldId id="257" r:id="rId5"/>
    <p:sldId id="270" r:id="rId6"/>
    <p:sldId id="258" r:id="rId7"/>
    <p:sldId id="260" r:id="rId8"/>
    <p:sldId id="271" r:id="rId9"/>
    <p:sldId id="276" r:id="rId10"/>
    <p:sldId id="277" r:id="rId11"/>
    <p:sldId id="259" r:id="rId12"/>
    <p:sldId id="261" r:id="rId13"/>
    <p:sldId id="272" r:id="rId14"/>
    <p:sldId id="263" r:id="rId15"/>
    <p:sldId id="265" r:id="rId16"/>
    <p:sldId id="274" r:id="rId17"/>
    <p:sldId id="264" r:id="rId18"/>
    <p:sldId id="267" r:id="rId19"/>
    <p:sldId id="268"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990099"/>
    <a:srgbClr val="FF00FF"/>
    <a:srgbClr val="961B06"/>
    <a:srgbClr val="66FFCC"/>
    <a:srgbClr val="0000FF"/>
    <a:srgbClr val="FF9900"/>
    <a:srgbClr val="14B40C"/>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0" d="100"/>
          <a:sy n="70" d="100"/>
        </p:scale>
        <p:origin x="-516" y="36"/>
      </p:cViewPr>
      <p:guideLst>
        <p:guide orient="horz" pos="2160"/>
        <p:guide pos="2880"/>
      </p:guideLst>
    </p:cSldViewPr>
  </p:slideViewPr>
  <p:outlineViewPr>
    <p:cViewPr>
      <p:scale>
        <a:sx n="33" d="100"/>
        <a:sy n="33" d="100"/>
      </p:scale>
      <p:origin x="0" y="36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FF50B3-49E6-4F4E-964B-22B7495C9365}" type="datetimeFigureOut">
              <a:rPr lang="en-US" smtClean="0"/>
              <a:t>3/22/2012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69B33-25D2-49E9-B84A-2D90DB0B9B8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4D69B33-25D2-49E9-B84A-2D90DB0B9B83}"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39A9E0C-DEEA-4F1B-B9AC-9CA69D1F3DB4}" type="datetimeFigureOut">
              <a:rPr lang="en-US" smtClean="0"/>
              <a:pPr/>
              <a:t>3/22/2012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B71C7D0-AC92-455E-9B01-2F21EE3E57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9A9E0C-DEEA-4F1B-B9AC-9CA69D1F3DB4}"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9A9E0C-DEEA-4F1B-B9AC-9CA69D1F3DB4}"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9A9E0C-DEEA-4F1B-B9AC-9CA69D1F3DB4}"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39A9E0C-DEEA-4F1B-B9AC-9CA69D1F3DB4}"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1C7D0-AC92-455E-9B01-2F21EE3E57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9A9E0C-DEEA-4F1B-B9AC-9CA69D1F3DB4}"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39A9E0C-DEEA-4F1B-B9AC-9CA69D1F3DB4}" type="datetimeFigureOut">
              <a:rPr lang="en-US" smtClean="0"/>
              <a:pPr/>
              <a:t>3/22/2012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39A9E0C-DEEA-4F1B-B9AC-9CA69D1F3DB4}" type="datetimeFigureOut">
              <a:rPr lang="en-US" smtClean="0"/>
              <a:pPr/>
              <a:t>3/22/2012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9A9E0C-DEEA-4F1B-B9AC-9CA69D1F3DB4}" type="datetimeFigureOut">
              <a:rPr lang="en-US" smtClean="0"/>
              <a:pPr/>
              <a:t>3/22/2012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9A9E0C-DEEA-4F1B-B9AC-9CA69D1F3DB4}"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71C7D0-AC92-455E-9B01-2F21EE3E57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39A9E0C-DEEA-4F1B-B9AC-9CA69D1F3DB4}"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B71C7D0-AC92-455E-9B01-2F21EE3E57C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9A9E0C-DEEA-4F1B-B9AC-9CA69D1F3DB4}" type="datetimeFigureOut">
              <a:rPr lang="en-US" smtClean="0"/>
              <a:pPr/>
              <a:t>3/22/2012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71C7D0-AC92-455E-9B01-2F21EE3E57C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Planet"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en.wikipedia.org/wiki/Solar_System" TargetMode="External"/><Relationship Id="rId4" Type="http://schemas.openxmlformats.org/officeDocument/2006/relationships/hyperlink" Target="http://en.wikipedia.org/wiki/Sun"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Planet" TargetMode="External"/><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Solar_System" TargetMode="External"/><Relationship Id="rId5" Type="http://schemas.openxmlformats.org/officeDocument/2006/relationships/hyperlink" Target="http://en.wikipedia.org/wiki/Solar_system_by_size" TargetMode="External"/><Relationship Id="rId4" Type="http://schemas.openxmlformats.org/officeDocument/2006/relationships/hyperlink" Target="http://en.wikipedia.org/wiki/Sun"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en.wikipedia.org/wiki/Astronomical_symbol" TargetMode="External"/><Relationship Id="rId3" Type="http://schemas.openxmlformats.org/officeDocument/2006/relationships/hyperlink" Target="http://en.wikipedia.org/wiki/Sun" TargetMode="External"/><Relationship Id="rId7" Type="http://schemas.openxmlformats.org/officeDocument/2006/relationships/hyperlink" Target="http://en.wikipedia.org/wiki/Saturn_(mythology)" TargetMode="External"/><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Roman_mythology" TargetMode="External"/><Relationship Id="rId11" Type="http://schemas.openxmlformats.org/officeDocument/2006/relationships/hyperlink" Target="http://en.wikipedia.org/wiki/Earth" TargetMode="External"/><Relationship Id="rId5" Type="http://schemas.openxmlformats.org/officeDocument/2006/relationships/hyperlink" Target="http://en.wikipedia.org/wiki/Jupiter" TargetMode="External"/><Relationship Id="rId10" Type="http://schemas.openxmlformats.org/officeDocument/2006/relationships/hyperlink" Target="http://en.wikipedia.org/wiki/Gas_giant" TargetMode="External"/><Relationship Id="rId4" Type="http://schemas.openxmlformats.org/officeDocument/2006/relationships/hyperlink" Target="http://en.wikipedia.org/wiki/Solar_System" TargetMode="External"/><Relationship Id="rId9" Type="http://schemas.openxmlformats.org/officeDocument/2006/relationships/hyperlink" Target="http://en.wikipedia.org/wiki/Sickl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en.wikipedia.org/wiki/Terrestrial_planet" TargetMode="External"/><Relationship Id="rId3" Type="http://schemas.openxmlformats.org/officeDocument/2006/relationships/image" Target="../media/image13.png"/><Relationship Id="rId7" Type="http://schemas.openxmlformats.org/officeDocument/2006/relationships/hyperlink" Target="http://en.wikipedia.org/wiki/Solar_System"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en.wikipedia.org/wiki/Density" TargetMode="External"/><Relationship Id="rId5" Type="http://schemas.openxmlformats.org/officeDocument/2006/relationships/hyperlink" Target="http://en.wikipedia.org/wiki/Sun" TargetMode="External"/><Relationship Id="rId10" Type="http://schemas.openxmlformats.org/officeDocument/2006/relationships/hyperlink" Target="http://en.wiktionary.org/wiki/Terra" TargetMode="External"/><Relationship Id="rId4" Type="http://schemas.openxmlformats.org/officeDocument/2006/relationships/hyperlink" Target="http://en.wikipedia.org/wiki/Planet" TargetMode="External"/><Relationship Id="rId9" Type="http://schemas.openxmlformats.org/officeDocument/2006/relationships/hyperlink" Target="http://en.wikipedia.org/wiki/World"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en.wikipedia.org/wiki/Moon" TargetMode="External"/><Relationship Id="rId3" Type="http://schemas.openxmlformats.org/officeDocument/2006/relationships/hyperlink" Target="http://en.wikipedia.org/wiki/Age_of_the_Earth" TargetMode="External"/><Relationship Id="rId7" Type="http://schemas.openxmlformats.org/officeDocument/2006/relationships/hyperlink" Target="http://en.wikipedia.org/wiki/Humans"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en.wikipedia.org/wiki/Species" TargetMode="External"/><Relationship Id="rId5" Type="http://schemas.openxmlformats.org/officeDocument/2006/relationships/hyperlink" Target="http://en.wikipedia.org/wiki/Abiogenesis" TargetMode="External"/><Relationship Id="rId10" Type="http://schemas.openxmlformats.org/officeDocument/2006/relationships/hyperlink" Target="http://en.wikipedia.org/wiki/Sidereal_year" TargetMode="External"/><Relationship Id="rId4" Type="http://schemas.openxmlformats.org/officeDocument/2006/relationships/hyperlink" Target="http://en.wikipedia.org/wiki/Solar_nebula" TargetMode="External"/><Relationship Id="rId9" Type="http://schemas.openxmlformats.org/officeDocument/2006/relationships/hyperlink" Target="http://en.wikipedia.org/wiki/Solar_day"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en.wikipedia.org/wiki/Solar_System" TargetMode="External"/><Relationship Id="rId4" Type="http://schemas.openxmlformats.org/officeDocument/2006/relationships/hyperlink" Target="http://en.wikipedia.org/wiki/Plane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hyperlink" Target="http://en.wikipedia.org/wiki/Sun" TargetMode="External"/><Relationship Id="rId4" Type="http://schemas.openxmlformats.org/officeDocument/2006/relationships/hyperlink" Target="http://en.wikipedia.org/wiki/Planet"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utside_Solar_System.jpg"/>
          <p:cNvPicPr>
            <a:picLocks noChangeAspect="1"/>
          </p:cNvPicPr>
          <p:nvPr/>
        </p:nvPicPr>
        <p:blipFill>
          <a:blip r:embed="rId2"/>
          <a:stretch>
            <a:fillRect/>
          </a:stretch>
        </p:blipFill>
        <p:spPr>
          <a:xfrm>
            <a:off x="0" y="0"/>
            <a:ext cx="9144000" cy="6858000"/>
          </a:xfrm>
          <a:prstGeom prst="rect">
            <a:avLst/>
          </a:prstGeom>
        </p:spPr>
      </p:pic>
      <p:sp>
        <p:nvSpPr>
          <p:cNvPr id="6" name="Rectangle 5"/>
          <p:cNvSpPr/>
          <p:nvPr/>
        </p:nvSpPr>
        <p:spPr>
          <a:xfrm>
            <a:off x="990600" y="381001"/>
            <a:ext cx="7162800" cy="3323987"/>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7000" b="1" cap="none" spc="0"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t>THE PLANETS </a:t>
            </a:r>
          </a:p>
          <a:p>
            <a:pPr algn="ctr"/>
            <a:r>
              <a:rPr lang="en-US" sz="7000" b="1"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t>OF THE </a:t>
            </a:r>
            <a:br>
              <a:rPr lang="en-US" sz="7000" b="1"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br>
            <a:r>
              <a:rPr lang="en-US" sz="7000" b="1"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t>SOLAR SYSTEM</a:t>
            </a:r>
          </a:p>
        </p:txBody>
      </p:sp>
    </p:spTree>
    <p:extLst>
      <p:ext uri="{BB962C8B-B14F-4D97-AF65-F5344CB8AC3E}">
        <p14:creationId xmlns:p14="http://schemas.microsoft.com/office/powerpoint/2010/main" xmlns="" val="700866897"/>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utside_Solar_System.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381000" y="609600"/>
            <a:ext cx="1486304" cy="861774"/>
          </a:xfrm>
          <a:prstGeom prst="rect">
            <a:avLst/>
          </a:prstGeom>
        </p:spPr>
        <p:txBody>
          <a:bodyPr wrap="none">
            <a:spAutoFit/>
          </a:bodyPr>
          <a:lstStyle/>
          <a:p>
            <a:r>
              <a:rPr lang="en-US" sz="5000" dirty="0" smtClean="0">
                <a:solidFill>
                  <a:srgbClr val="FF99FF"/>
                </a:solidFill>
              </a:rPr>
              <a:t>1974</a:t>
            </a:r>
            <a:endParaRPr lang="en-US" sz="5000" dirty="0">
              <a:solidFill>
                <a:srgbClr val="FF99FF"/>
              </a:solidFill>
            </a:endParaRPr>
          </a:p>
        </p:txBody>
      </p:sp>
      <p:sp>
        <p:nvSpPr>
          <p:cNvPr id="5" name="Rectangle 4"/>
          <p:cNvSpPr/>
          <p:nvPr/>
        </p:nvSpPr>
        <p:spPr>
          <a:xfrm>
            <a:off x="1219200" y="1600200"/>
            <a:ext cx="3660810" cy="553998"/>
          </a:xfrm>
          <a:prstGeom prst="rect">
            <a:avLst/>
          </a:prstGeom>
        </p:spPr>
        <p:txBody>
          <a:bodyPr wrap="none">
            <a:spAutoFit/>
          </a:bodyPr>
          <a:lstStyle/>
          <a:p>
            <a:r>
              <a:rPr lang="en-US" sz="3000" dirty="0">
                <a:solidFill>
                  <a:srgbClr val="FF0000"/>
                </a:solidFill>
              </a:rPr>
              <a:t>The Mariner  </a:t>
            </a:r>
            <a:r>
              <a:rPr lang="en-US" sz="3000" dirty="0" smtClean="0">
                <a:solidFill>
                  <a:srgbClr val="FF0000"/>
                </a:solidFill>
              </a:rPr>
              <a:t>ten  next</a:t>
            </a:r>
            <a:endParaRPr lang="en-US" sz="3000" dirty="0">
              <a:solidFill>
                <a:srgbClr val="FF0000"/>
              </a:solidFill>
            </a:endParaRPr>
          </a:p>
        </p:txBody>
      </p:sp>
      <p:pic>
        <p:nvPicPr>
          <p:cNvPr id="7170" name="Picture 2"/>
          <p:cNvPicPr>
            <a:picLocks noChangeAspect="1" noChangeArrowheads="1"/>
          </p:cNvPicPr>
          <p:nvPr/>
        </p:nvPicPr>
        <p:blipFill>
          <a:blip r:embed="rId3"/>
          <a:srcRect/>
          <a:stretch>
            <a:fillRect/>
          </a:stretch>
        </p:blipFill>
        <p:spPr bwMode="auto">
          <a:xfrm>
            <a:off x="1524000" y="2438400"/>
            <a:ext cx="6391776" cy="3886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mph" presetSubtype="0" fill="hold" grpId="0" nodeType="clickEffect">
                                  <p:stCondLst>
                                    <p:cond delay="0"/>
                                  </p:stCondLst>
                                  <p:childTnLst>
                                    <p:animClr clrSpc="hsl" dir="cw">
                                      <p:cBhvr override="childStyle">
                                        <p:cTn id="14" dur="500" fill="hold"/>
                                        <p:tgtEl>
                                          <p:spTgt spid="5"/>
                                        </p:tgtEl>
                                        <p:attrNameLst>
                                          <p:attrName>style.color</p:attrName>
                                        </p:attrNameLst>
                                      </p:cBhvr>
                                      <p:by>
                                        <p:hsl h="7200000" s="0" l="0"/>
                                      </p:by>
                                    </p:animClr>
                                    <p:animClr clrSpc="hsl" dir="cw">
                                      <p:cBhvr>
                                        <p:cTn id="15" dur="500" fill="hold"/>
                                        <p:tgtEl>
                                          <p:spTgt spid="5"/>
                                        </p:tgtEl>
                                        <p:attrNameLst>
                                          <p:attrName>fillcolor</p:attrName>
                                        </p:attrNameLst>
                                      </p:cBhvr>
                                      <p:by>
                                        <p:hsl h="7200000" s="0" l="0"/>
                                      </p:by>
                                    </p:animClr>
                                    <p:animClr clrSpc="hsl" dir="cw">
                                      <p:cBhvr>
                                        <p:cTn id="16" dur="500" fill="hold"/>
                                        <p:tgtEl>
                                          <p:spTgt spid="5"/>
                                        </p:tgtEl>
                                        <p:attrNameLst>
                                          <p:attrName>stroke.color</p:attrName>
                                        </p:attrNameLst>
                                      </p:cBhvr>
                                      <p:by>
                                        <p:hsl h="7200000" s="0" l="0"/>
                                      </p:by>
                                    </p:animClr>
                                    <p:set>
                                      <p:cBhvr>
                                        <p:cTn id="17" dur="500" fill="hold"/>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utside_Solar_System.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304800" y="1001486"/>
            <a:ext cx="5870310" cy="1631216"/>
          </a:xfrm>
          <a:prstGeom prst="rect">
            <a:avLst/>
          </a:prstGeom>
          <a:noFill/>
        </p:spPr>
        <p:txBody>
          <a:bodyPr wrap="square" rtlCol="0">
            <a:spAutoFit/>
          </a:bodyPr>
          <a:lstStyle/>
          <a:p>
            <a:r>
              <a:rPr lang="en-US" sz="5000" dirty="0" smtClean="0">
                <a:solidFill>
                  <a:srgbClr val="FF0000"/>
                </a:solidFill>
              </a:rPr>
              <a:t>Two Higher regions or continents</a:t>
            </a:r>
            <a:endParaRPr lang="en-US" sz="5000" dirty="0">
              <a:solidFill>
                <a:srgbClr val="FF0000"/>
              </a:solidFill>
            </a:endParaRPr>
          </a:p>
        </p:txBody>
      </p:sp>
      <p:sp>
        <p:nvSpPr>
          <p:cNvPr id="6" name="Rectangle 5"/>
          <p:cNvSpPr/>
          <p:nvPr/>
        </p:nvSpPr>
        <p:spPr>
          <a:xfrm>
            <a:off x="457200" y="3352800"/>
            <a:ext cx="8103372" cy="1477328"/>
          </a:xfrm>
          <a:prstGeom prst="rect">
            <a:avLst/>
          </a:prstGeom>
        </p:spPr>
        <p:txBody>
          <a:bodyPr wrap="none">
            <a:spAutoFit/>
          </a:bodyPr>
          <a:lstStyle/>
          <a:p>
            <a:pPr marL="285750" indent="-285750">
              <a:buFont typeface="Arial" pitchFamily="34" charset="0"/>
              <a:buChar char="•"/>
            </a:pPr>
            <a:r>
              <a:rPr lang="en-US" sz="3000" dirty="0" err="1" smtClean="0">
                <a:solidFill>
                  <a:srgbClr val="14B40C"/>
                </a:solidFill>
              </a:rPr>
              <a:t>Aprodite</a:t>
            </a:r>
            <a:r>
              <a:rPr lang="en-US" sz="3000" dirty="0" smtClean="0">
                <a:solidFill>
                  <a:srgbClr val="14B40C"/>
                </a:solidFill>
              </a:rPr>
              <a:t> Terra – which is about the size of Africa.</a:t>
            </a:r>
          </a:p>
          <a:p>
            <a:endParaRPr lang="en-US" sz="3000" dirty="0" smtClean="0">
              <a:solidFill>
                <a:srgbClr val="14B40C"/>
              </a:solidFill>
            </a:endParaRPr>
          </a:p>
          <a:p>
            <a:pPr marL="285750" indent="-285750">
              <a:buFont typeface="Arial" pitchFamily="34" charset="0"/>
              <a:buChar char="•"/>
            </a:pPr>
            <a:r>
              <a:rPr lang="en-US" sz="3000" dirty="0" smtClean="0">
                <a:solidFill>
                  <a:srgbClr val="14B40C"/>
                </a:solidFill>
              </a:rPr>
              <a:t>Ishtar Terra – </a:t>
            </a:r>
            <a:r>
              <a:rPr lang="en-US" sz="3000" dirty="0">
                <a:solidFill>
                  <a:srgbClr val="14B40C"/>
                </a:solidFill>
              </a:rPr>
              <a:t>w</a:t>
            </a:r>
            <a:r>
              <a:rPr lang="en-US" sz="3000" dirty="0" smtClean="0">
                <a:solidFill>
                  <a:srgbClr val="14B40C"/>
                </a:solidFill>
              </a:rPr>
              <a:t>hich is about the size of Australia</a:t>
            </a:r>
            <a:r>
              <a:rPr lang="en-US" dirty="0" smtClean="0">
                <a:solidFill>
                  <a:srgbClr val="14B40C"/>
                </a:solidFill>
              </a:rPr>
              <a:t>.</a:t>
            </a:r>
            <a:endParaRPr lang="en-US" dirty="0">
              <a:solidFill>
                <a:srgbClr val="14B40C"/>
              </a:solidFill>
            </a:endParaRPr>
          </a:p>
        </p:txBody>
      </p:sp>
    </p:spTree>
    <p:extLst>
      <p:ext uri="{BB962C8B-B14F-4D97-AF65-F5344CB8AC3E}">
        <p14:creationId xmlns:p14="http://schemas.microsoft.com/office/powerpoint/2010/main" xmlns="" val="349070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0" s="12549" l="25098"/>
                                      </p:by>
                                    </p:animClr>
                                    <p:animClr clrSpc="hsl" dir="cw">
                                      <p:cBhvr>
                                        <p:cTn id="7" dur="500" fill="hold"/>
                                        <p:tgtEl>
                                          <p:spTgt spid="4"/>
                                        </p:tgtEl>
                                        <p:attrNameLst>
                                          <p:attrName>fillcolor</p:attrName>
                                        </p:attrNameLst>
                                      </p:cBhvr>
                                      <p:by>
                                        <p:hsl h="0" s="12549" l="25098"/>
                                      </p:by>
                                    </p:animClr>
                                    <p:animClr clrSpc="hsl" dir="cw">
                                      <p:cBhvr>
                                        <p:cTn id="8" dur="500" fill="hold"/>
                                        <p:tgtEl>
                                          <p:spTgt spid="4"/>
                                        </p:tgtEl>
                                        <p:attrNameLst>
                                          <p:attrName>stroke.color</p:attrName>
                                        </p:attrNameLst>
                                      </p:cBhvr>
                                      <p:by>
                                        <p:hsl h="0" s="12549" l="25098"/>
                                      </p:by>
                                    </p:animClr>
                                    <p:set>
                                      <p:cBhvr>
                                        <p:cTn id="9" dur="500" fill="hold"/>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1" presetClass="exit" presetSubtype="0" fill="hold" grpId="0" nodeType="clickEffect">
                                  <p:stCondLst>
                                    <p:cond delay="0"/>
                                  </p:stCondLst>
                                  <p:childTnLst>
                                    <p:anim calcmode="lin" valueType="num">
                                      <p:cBhvr>
                                        <p:cTn id="13" dur="1000"/>
                                        <p:tgtEl>
                                          <p:spTgt spid="6"/>
                                        </p:tgtEl>
                                        <p:attrNameLst>
                                          <p:attrName>ppt_w</p:attrName>
                                        </p:attrNameLst>
                                      </p:cBhvr>
                                      <p:tavLst>
                                        <p:tav tm="0">
                                          <p:val>
                                            <p:strVal val="ppt_w"/>
                                          </p:val>
                                        </p:tav>
                                        <p:tav tm="100000">
                                          <p:val>
                                            <p:fltVal val="0"/>
                                          </p:val>
                                        </p:tav>
                                      </p:tavLst>
                                    </p:anim>
                                    <p:anim calcmode="lin" valueType="num">
                                      <p:cBhvr>
                                        <p:cTn id="14" dur="1000"/>
                                        <p:tgtEl>
                                          <p:spTgt spid="6"/>
                                        </p:tgtEl>
                                        <p:attrNameLst>
                                          <p:attrName>ppt_h</p:attrName>
                                        </p:attrNameLst>
                                      </p:cBhvr>
                                      <p:tavLst>
                                        <p:tav tm="0">
                                          <p:val>
                                            <p:strVal val="ppt_h"/>
                                          </p:val>
                                        </p:tav>
                                        <p:tav tm="100000">
                                          <p:val>
                                            <p:fltVal val="0"/>
                                          </p:val>
                                        </p:tav>
                                      </p:tavLst>
                                    </p:anim>
                                    <p:anim calcmode="lin" valueType="num">
                                      <p:cBhvr>
                                        <p:cTn id="15" dur="1000"/>
                                        <p:tgtEl>
                                          <p:spTgt spid="6"/>
                                        </p:tgtEl>
                                        <p:attrNameLst>
                                          <p:attrName>style.rotation</p:attrName>
                                        </p:attrNameLst>
                                      </p:cBhvr>
                                      <p:tavLst>
                                        <p:tav tm="0">
                                          <p:val>
                                            <p:fltVal val="0"/>
                                          </p:val>
                                        </p:tav>
                                        <p:tav tm="100000">
                                          <p:val>
                                            <p:fltVal val="90"/>
                                          </p:val>
                                        </p:tav>
                                      </p:tavLst>
                                    </p:anim>
                                    <p:animEffect transition="out" filter="fade">
                                      <p:cBhvr>
                                        <p:cTn id="16" dur="1000"/>
                                        <p:tgtEl>
                                          <p:spTgt spid="6"/>
                                        </p:tgtEl>
                                      </p:cBhvr>
                                    </p:animEffect>
                                    <p:set>
                                      <p:cBhvr>
                                        <p:cTn id="17"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Outside_Solar_Syste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562600" y="152400"/>
            <a:ext cx="2133600" cy="1066800"/>
          </a:xfrm>
        </p:spPr>
        <p:txBody>
          <a:bodyPr>
            <a:normAutofit/>
          </a:bodyPr>
          <a:lstStyle/>
          <a:p>
            <a:r>
              <a:rPr lang="en-US" sz="5000" dirty="0" smtClean="0">
                <a:solidFill>
                  <a:srgbClr val="C00000"/>
                </a:solidFill>
                <a:latin typeface="Algerian" pitchFamily="82" charset="0"/>
              </a:rPr>
              <a:t>MARS</a:t>
            </a:r>
            <a:endParaRPr lang="en-US" sz="5000" dirty="0">
              <a:solidFill>
                <a:srgbClr val="C00000"/>
              </a:solidFill>
              <a:latin typeface="Algerian" pitchFamily="82" charset="0"/>
            </a:endParaRPr>
          </a:p>
        </p:txBody>
      </p:sp>
      <p:sp>
        <p:nvSpPr>
          <p:cNvPr id="5" name="Rectangle 4"/>
          <p:cNvSpPr/>
          <p:nvPr/>
        </p:nvSpPr>
        <p:spPr>
          <a:xfrm>
            <a:off x="5029200" y="1248293"/>
            <a:ext cx="3657600" cy="2400657"/>
          </a:xfrm>
          <a:prstGeom prst="rect">
            <a:avLst/>
          </a:prstGeom>
        </p:spPr>
        <p:txBody>
          <a:bodyPr wrap="square">
            <a:spAutoFit/>
          </a:bodyPr>
          <a:lstStyle/>
          <a:p>
            <a:r>
              <a:rPr lang="en-US" sz="3000" b="1" dirty="0">
                <a:solidFill>
                  <a:schemeClr val="accent2">
                    <a:lumMod val="60000"/>
                    <a:lumOff val="40000"/>
                  </a:schemeClr>
                </a:solidFill>
              </a:rPr>
              <a:t>I</a:t>
            </a:r>
            <a:r>
              <a:rPr lang="en-US" sz="3000" b="1" dirty="0" smtClean="0">
                <a:solidFill>
                  <a:schemeClr val="accent2">
                    <a:lumMod val="60000"/>
                    <a:lumOff val="40000"/>
                  </a:schemeClr>
                </a:solidFill>
              </a:rPr>
              <a:t>s </a:t>
            </a:r>
            <a:r>
              <a:rPr lang="en-US" sz="3000" b="1" dirty="0">
                <a:solidFill>
                  <a:schemeClr val="accent2">
                    <a:lumMod val="60000"/>
                    <a:lumOff val="40000"/>
                  </a:schemeClr>
                </a:solidFill>
              </a:rPr>
              <a:t>the fourth </a:t>
            </a:r>
            <a:r>
              <a:rPr lang="en-US" sz="3000" b="1" dirty="0">
                <a:solidFill>
                  <a:schemeClr val="accent2">
                    <a:lumMod val="60000"/>
                    <a:lumOff val="40000"/>
                  </a:schemeClr>
                </a:solidFill>
                <a:hlinkClick r:id="rId3"/>
              </a:rPr>
              <a:t>planet</a:t>
            </a:r>
            <a:r>
              <a:rPr lang="en-US" sz="3000" b="1" dirty="0">
                <a:solidFill>
                  <a:schemeClr val="accent2">
                    <a:lumMod val="60000"/>
                    <a:lumOff val="40000"/>
                  </a:schemeClr>
                </a:solidFill>
              </a:rPr>
              <a:t> from the </a:t>
            </a:r>
            <a:r>
              <a:rPr lang="en-US" sz="3000" b="1" dirty="0">
                <a:solidFill>
                  <a:schemeClr val="accent2">
                    <a:lumMod val="60000"/>
                    <a:lumOff val="40000"/>
                  </a:schemeClr>
                </a:solidFill>
                <a:hlinkClick r:id="rId4"/>
              </a:rPr>
              <a:t>Sun</a:t>
            </a:r>
            <a:r>
              <a:rPr lang="en-US" sz="3000" b="1" dirty="0">
                <a:solidFill>
                  <a:schemeClr val="accent2">
                    <a:lumMod val="60000"/>
                    <a:lumOff val="40000"/>
                  </a:schemeClr>
                </a:solidFill>
              </a:rPr>
              <a:t> in the </a:t>
            </a:r>
            <a:r>
              <a:rPr lang="en-US" sz="3000" b="1" dirty="0">
                <a:solidFill>
                  <a:schemeClr val="accent2">
                    <a:lumMod val="60000"/>
                    <a:lumOff val="40000"/>
                  </a:schemeClr>
                </a:solidFill>
                <a:hlinkClick r:id="rId5"/>
              </a:rPr>
              <a:t>Solar System</a:t>
            </a:r>
            <a:r>
              <a:rPr lang="en-US" sz="3000" b="1" dirty="0">
                <a:solidFill>
                  <a:schemeClr val="accent2">
                    <a:lumMod val="60000"/>
                    <a:lumOff val="40000"/>
                  </a:schemeClr>
                </a:solidFill>
              </a:rPr>
              <a:t>. </a:t>
            </a:r>
            <a:r>
              <a:rPr lang="en-US" sz="3000" b="1" dirty="0" smtClean="0">
                <a:solidFill>
                  <a:schemeClr val="accent2">
                    <a:lumMod val="60000"/>
                    <a:lumOff val="40000"/>
                  </a:schemeClr>
                </a:solidFill>
              </a:rPr>
              <a:t> Mars called the RED PLANET.</a:t>
            </a:r>
            <a:endParaRPr lang="en-US" sz="3000" b="1" dirty="0">
              <a:solidFill>
                <a:schemeClr val="accent2">
                  <a:lumMod val="60000"/>
                  <a:lumOff val="40000"/>
                </a:schemeClr>
              </a:solidFill>
            </a:endParaRPr>
          </a:p>
        </p:txBody>
      </p:sp>
      <p:sp>
        <p:nvSpPr>
          <p:cNvPr id="6" name="Rectangle 5"/>
          <p:cNvSpPr/>
          <p:nvPr/>
        </p:nvSpPr>
        <p:spPr>
          <a:xfrm>
            <a:off x="762000" y="3886200"/>
            <a:ext cx="8077200" cy="2246769"/>
          </a:xfrm>
          <a:prstGeom prst="rect">
            <a:avLst/>
          </a:prstGeom>
        </p:spPr>
        <p:txBody>
          <a:bodyPr wrap="square">
            <a:spAutoFit/>
          </a:bodyPr>
          <a:lstStyle/>
          <a:p>
            <a:r>
              <a:rPr lang="en-US" sz="3500" b="1" dirty="0">
                <a:solidFill>
                  <a:srgbClr val="FF0000"/>
                </a:solidFill>
              </a:rPr>
              <a:t>Mars </a:t>
            </a:r>
            <a:r>
              <a:rPr lang="en-US" sz="3500" b="1" dirty="0" smtClean="0">
                <a:solidFill>
                  <a:srgbClr val="FF0000"/>
                </a:solidFill>
              </a:rPr>
              <a:t>is similar to earth  in some aspect. The planet has an atmosphere and like our planet.  Mars  has two satellite, </a:t>
            </a:r>
            <a:r>
              <a:rPr lang="en-US" sz="3500" b="1" dirty="0" err="1" smtClean="0">
                <a:solidFill>
                  <a:srgbClr val="FF0000"/>
                </a:solidFill>
              </a:rPr>
              <a:t>Phobos</a:t>
            </a:r>
            <a:r>
              <a:rPr lang="en-US" sz="3500" b="1" dirty="0" smtClean="0">
                <a:solidFill>
                  <a:srgbClr val="FF0000"/>
                </a:solidFill>
              </a:rPr>
              <a:t> and </a:t>
            </a:r>
            <a:r>
              <a:rPr lang="en-US" sz="3500" b="1" dirty="0" err="1" smtClean="0">
                <a:solidFill>
                  <a:srgbClr val="FF0000"/>
                </a:solidFill>
              </a:rPr>
              <a:t>Deimos</a:t>
            </a:r>
            <a:r>
              <a:rPr lang="en-US" sz="3500" b="1" dirty="0" smtClean="0">
                <a:solidFill>
                  <a:srgbClr val="FF0000"/>
                </a:solidFill>
              </a:rPr>
              <a:t>.</a:t>
            </a:r>
            <a:endParaRPr lang="en-US" sz="3500" b="1" dirty="0">
              <a:solidFill>
                <a:srgbClr val="FF0000"/>
              </a:solidFill>
            </a:endParaRPr>
          </a:p>
        </p:txBody>
      </p:sp>
      <p:pic>
        <p:nvPicPr>
          <p:cNvPr id="7" name="graphics2"/>
          <p:cNvPicPr/>
          <p:nvPr/>
        </p:nvPicPr>
        <p:blipFill>
          <a:blip r:embed="rId6">
            <a:lum/>
            <a:alphaModFix/>
          </a:blip>
          <a:srcRect/>
          <a:stretch>
            <a:fillRect/>
          </a:stretch>
        </p:blipFill>
        <p:spPr>
          <a:xfrm>
            <a:off x="198120" y="152400"/>
            <a:ext cx="4602480" cy="3733800"/>
          </a:xfrm>
          <a:prstGeom prst="rect">
            <a:avLst/>
          </a:prstGeom>
        </p:spPr>
      </p:pic>
    </p:spTree>
    <p:extLst>
      <p:ext uri="{BB962C8B-B14F-4D97-AF65-F5344CB8AC3E}">
        <p14:creationId xmlns:p14="http://schemas.microsoft.com/office/powerpoint/2010/main" xmlns="" val="4097768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grpId="0" nodeType="click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lar.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457200" y="914400"/>
            <a:ext cx="8229600" cy="4419600"/>
          </a:xfrm>
        </p:spPr>
        <p:txBody>
          <a:bodyPr>
            <a:normAutofit/>
          </a:bodyPr>
          <a:lstStyle/>
          <a:p>
            <a:pPr marL="0" indent="0" algn="just">
              <a:buNone/>
            </a:pPr>
            <a:endParaRPr lang="en-US" sz="3000" dirty="0" smtClean="0">
              <a:solidFill>
                <a:srgbClr val="66FFCC"/>
              </a:solidFill>
            </a:endParaRPr>
          </a:p>
          <a:p>
            <a:pPr marL="0" indent="0" algn="just">
              <a:buNone/>
            </a:pPr>
            <a:r>
              <a:rPr lang="en-US" sz="3000" dirty="0">
                <a:solidFill>
                  <a:srgbClr val="66FFCC"/>
                </a:solidFill>
              </a:rPr>
              <a:t>	</a:t>
            </a:r>
            <a:r>
              <a:rPr lang="en-US" sz="3000" dirty="0" smtClean="0">
                <a:solidFill>
                  <a:srgbClr val="66FFCC"/>
                </a:solidFill>
              </a:rPr>
              <a:t>	In MARS there is an upland region called </a:t>
            </a:r>
            <a:r>
              <a:rPr lang="en-US" sz="3000" dirty="0" err="1" smtClean="0">
                <a:solidFill>
                  <a:srgbClr val="66FFCC"/>
                </a:solidFill>
              </a:rPr>
              <a:t>Tharsis</a:t>
            </a:r>
            <a:r>
              <a:rPr lang="en-US" sz="3000" dirty="0" smtClean="0">
                <a:solidFill>
                  <a:srgbClr val="66FFCC"/>
                </a:solidFill>
              </a:rPr>
              <a:t> Ridge, which boasts of three huge extinct volcanoes up to 12 miles high. An even higher volcano,  the Olympus Mars is located. Nearby. This volcano shows all the characteristics of a basaltic volcano. At a height of 17 miles (27 kilometers ), the volcano is three times higher than the Earth highest mountain. (Mount Everest).</a:t>
            </a:r>
          </a:p>
        </p:txBody>
      </p:sp>
    </p:spTree>
    <p:extLst>
      <p:ext uri="{BB962C8B-B14F-4D97-AF65-F5344CB8AC3E}">
        <p14:creationId xmlns:p14="http://schemas.microsoft.com/office/powerpoint/2010/main" xmlns="" val="1750926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utside_Solar_System.jpg"/>
          <p:cNvPicPr>
            <a:picLocks noChangeAspect="1"/>
          </p:cNvPicPr>
          <p:nvPr/>
        </p:nvPicPr>
        <p:blipFill>
          <a:blip r:embed="rId2"/>
          <a:stretch>
            <a:fillRect/>
          </a:stretch>
        </p:blipFill>
        <p:spPr>
          <a:xfrm>
            <a:off x="0" y="0"/>
            <a:ext cx="9144000" cy="6858000"/>
          </a:xfrm>
          <a:prstGeom prst="rect">
            <a:avLst/>
          </a:prstGeom>
        </p:spPr>
      </p:pic>
      <p:sp>
        <p:nvSpPr>
          <p:cNvPr id="4" name="Title 3"/>
          <p:cNvSpPr>
            <a:spLocks noGrp="1"/>
          </p:cNvSpPr>
          <p:nvPr>
            <p:ph type="title"/>
          </p:nvPr>
        </p:nvSpPr>
        <p:spPr>
          <a:xfrm>
            <a:off x="6096000" y="15240"/>
            <a:ext cx="2895600" cy="1143000"/>
          </a:xfrm>
        </p:spPr>
        <p:txBody>
          <a:bodyPr/>
          <a:lstStyle/>
          <a:p>
            <a:r>
              <a:rPr lang="en-US" dirty="0" smtClean="0">
                <a:latin typeface="Algerian" pitchFamily="82" charset="0"/>
              </a:rPr>
              <a:t>Jupiter</a:t>
            </a:r>
            <a:endParaRPr lang="en-US" dirty="0">
              <a:latin typeface="Algerian" pitchFamily="82" charset="0"/>
            </a:endParaRPr>
          </a:p>
        </p:txBody>
      </p:sp>
      <p:sp>
        <p:nvSpPr>
          <p:cNvPr id="6" name="Rectangle 5"/>
          <p:cNvSpPr/>
          <p:nvPr/>
        </p:nvSpPr>
        <p:spPr>
          <a:xfrm>
            <a:off x="152400" y="3352800"/>
            <a:ext cx="8686800" cy="2954655"/>
          </a:xfrm>
          <a:prstGeom prst="rect">
            <a:avLst/>
          </a:prstGeom>
        </p:spPr>
        <p:txBody>
          <a:bodyPr wrap="square">
            <a:spAutoFit/>
          </a:bodyPr>
          <a:lstStyle/>
          <a:p>
            <a:pPr algn="just"/>
            <a:r>
              <a:rPr lang="en-US" dirty="0"/>
              <a:t> </a:t>
            </a:r>
            <a:endParaRPr lang="en-US" sz="2800" b="1" dirty="0">
              <a:solidFill>
                <a:schemeClr val="accent3">
                  <a:lumMod val="60000"/>
                  <a:lumOff val="40000"/>
                </a:schemeClr>
              </a:solidFill>
            </a:endParaRPr>
          </a:p>
          <a:p>
            <a:pPr algn="just"/>
            <a:r>
              <a:rPr lang="en-US" sz="2800" b="1" dirty="0">
                <a:solidFill>
                  <a:schemeClr val="accent3">
                    <a:lumMod val="60000"/>
                    <a:lumOff val="40000"/>
                  </a:schemeClr>
                </a:solidFill>
              </a:rPr>
              <a:t>Jupiter is the fifth </a:t>
            </a:r>
            <a:r>
              <a:rPr lang="en-US" sz="2800" b="1" dirty="0">
                <a:solidFill>
                  <a:schemeClr val="accent3">
                    <a:lumMod val="60000"/>
                    <a:lumOff val="40000"/>
                  </a:schemeClr>
                </a:solidFill>
                <a:hlinkClick r:id="rId3"/>
              </a:rPr>
              <a:t>planet</a:t>
            </a:r>
            <a:r>
              <a:rPr lang="en-US" sz="2800" b="1" dirty="0">
                <a:solidFill>
                  <a:schemeClr val="accent3">
                    <a:lumMod val="60000"/>
                    <a:lumOff val="40000"/>
                  </a:schemeClr>
                </a:solidFill>
              </a:rPr>
              <a:t> from the </a:t>
            </a:r>
            <a:r>
              <a:rPr lang="en-US" sz="2800" b="1" dirty="0">
                <a:solidFill>
                  <a:schemeClr val="accent3">
                    <a:lumMod val="60000"/>
                    <a:lumOff val="40000"/>
                  </a:schemeClr>
                </a:solidFill>
                <a:hlinkClick r:id="rId4"/>
              </a:rPr>
              <a:t>Sun</a:t>
            </a:r>
            <a:r>
              <a:rPr lang="en-US" sz="2800" b="1" dirty="0">
                <a:solidFill>
                  <a:schemeClr val="accent3">
                    <a:lumMod val="60000"/>
                    <a:lumOff val="40000"/>
                  </a:schemeClr>
                </a:solidFill>
              </a:rPr>
              <a:t> and the </a:t>
            </a:r>
            <a:r>
              <a:rPr lang="en-US" sz="2800" b="1" dirty="0">
                <a:solidFill>
                  <a:schemeClr val="accent3">
                    <a:lumMod val="60000"/>
                    <a:lumOff val="40000"/>
                  </a:schemeClr>
                </a:solidFill>
                <a:hlinkClick r:id="rId5"/>
              </a:rPr>
              <a:t>largest</a:t>
            </a:r>
            <a:r>
              <a:rPr lang="en-US" sz="2800" b="1" dirty="0">
                <a:solidFill>
                  <a:schemeClr val="accent3">
                    <a:lumMod val="60000"/>
                    <a:lumOff val="40000"/>
                  </a:schemeClr>
                </a:solidFill>
              </a:rPr>
              <a:t> planet within the </a:t>
            </a:r>
            <a:r>
              <a:rPr lang="en-US" sz="2800" b="1" dirty="0">
                <a:solidFill>
                  <a:schemeClr val="accent3">
                    <a:lumMod val="60000"/>
                    <a:lumOff val="40000"/>
                  </a:schemeClr>
                </a:solidFill>
                <a:hlinkClick r:id="rId6"/>
              </a:rPr>
              <a:t>Solar System</a:t>
            </a:r>
            <a:r>
              <a:rPr lang="en-US" sz="2800" b="1" dirty="0">
                <a:solidFill>
                  <a:schemeClr val="accent3">
                    <a:lumMod val="60000"/>
                    <a:lumOff val="40000"/>
                  </a:schemeClr>
                </a:solidFill>
              </a:rPr>
              <a:t>. </a:t>
            </a:r>
            <a:r>
              <a:rPr lang="en-US" sz="2800" b="1" dirty="0" smtClean="0">
                <a:solidFill>
                  <a:schemeClr val="accent3">
                    <a:lumMod val="60000"/>
                    <a:lumOff val="40000"/>
                  </a:schemeClr>
                </a:solidFill>
              </a:rPr>
              <a:t>This planet is truly gigantic. It is more than 300 times the mass of the Earth. In fact, the mass of Jupiter is almost 2.5 times that of all the other planets in the solar system, Jupiter rotates fastest – once every 9 hours, 55 minutes and 30 seconds. </a:t>
            </a:r>
            <a:endParaRPr lang="en-US" sz="2800" b="1" dirty="0">
              <a:solidFill>
                <a:schemeClr val="accent3">
                  <a:lumMod val="60000"/>
                  <a:lumOff val="40000"/>
                </a:schemeClr>
              </a:solidFill>
            </a:endParaRPr>
          </a:p>
        </p:txBody>
      </p:sp>
      <p:pic>
        <p:nvPicPr>
          <p:cNvPr id="7" name="graphics1"/>
          <p:cNvPicPr/>
          <p:nvPr/>
        </p:nvPicPr>
        <p:blipFill>
          <a:blip r:embed="rId7">
            <a:lum/>
            <a:alphaModFix/>
          </a:blip>
          <a:srcRect/>
          <a:stretch>
            <a:fillRect/>
          </a:stretch>
        </p:blipFill>
        <p:spPr>
          <a:xfrm>
            <a:off x="152400" y="152399"/>
            <a:ext cx="5562600" cy="3429001"/>
          </a:xfrm>
          <a:prstGeom prst="rect">
            <a:avLst/>
          </a:prstGeom>
        </p:spPr>
      </p:pic>
    </p:spTree>
    <p:extLst>
      <p:ext uri="{BB962C8B-B14F-4D97-AF65-F5344CB8AC3E}">
        <p14:creationId xmlns:p14="http://schemas.microsoft.com/office/powerpoint/2010/main" xmlns="" val="948763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utside_Solar_Syste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04800" y="1143000"/>
            <a:ext cx="3886200" cy="1143000"/>
          </a:xfrm>
        </p:spPr>
        <p:txBody>
          <a:bodyPr/>
          <a:lstStyle/>
          <a:p>
            <a:r>
              <a:rPr lang="en-US" dirty="0" smtClean="0">
                <a:solidFill>
                  <a:srgbClr val="961B06"/>
                </a:solidFill>
                <a:latin typeface="Algerian" pitchFamily="82" charset="0"/>
              </a:rPr>
              <a:t>SATURN</a:t>
            </a:r>
            <a:endParaRPr lang="en-US" dirty="0">
              <a:solidFill>
                <a:srgbClr val="961B06"/>
              </a:solidFill>
              <a:latin typeface="Algerian" pitchFamily="82" charset="0"/>
            </a:endParaRPr>
          </a:p>
        </p:txBody>
      </p:sp>
      <p:sp>
        <p:nvSpPr>
          <p:cNvPr id="5" name="Rectangle 4"/>
          <p:cNvSpPr/>
          <p:nvPr/>
        </p:nvSpPr>
        <p:spPr>
          <a:xfrm>
            <a:off x="182880" y="3886200"/>
            <a:ext cx="8884920" cy="2785378"/>
          </a:xfrm>
          <a:prstGeom prst="rect">
            <a:avLst/>
          </a:prstGeom>
        </p:spPr>
        <p:txBody>
          <a:bodyPr wrap="square">
            <a:spAutoFit/>
          </a:bodyPr>
          <a:lstStyle/>
          <a:p>
            <a:pPr algn="just"/>
            <a:r>
              <a:rPr lang="en-US" sz="2500" b="1" dirty="0" smtClean="0">
                <a:solidFill>
                  <a:srgbClr val="FFC000"/>
                </a:solidFill>
              </a:rPr>
              <a:t>Is </a:t>
            </a:r>
            <a:r>
              <a:rPr lang="en-US" sz="2500" b="1" dirty="0">
                <a:solidFill>
                  <a:srgbClr val="FFC000"/>
                </a:solidFill>
              </a:rPr>
              <a:t>the sixth planet from the </a:t>
            </a:r>
            <a:r>
              <a:rPr lang="en-US" sz="2500" b="1" dirty="0">
                <a:solidFill>
                  <a:srgbClr val="FFC000"/>
                </a:solidFill>
                <a:hlinkClick r:id="rId3"/>
              </a:rPr>
              <a:t>Sun</a:t>
            </a:r>
            <a:r>
              <a:rPr lang="en-US" sz="2500" b="1" dirty="0">
                <a:solidFill>
                  <a:srgbClr val="FFC000"/>
                </a:solidFill>
              </a:rPr>
              <a:t> and the second largest planet in the </a:t>
            </a:r>
            <a:r>
              <a:rPr lang="en-US" sz="2500" b="1" dirty="0">
                <a:solidFill>
                  <a:srgbClr val="FFC000"/>
                </a:solidFill>
                <a:hlinkClick r:id="rId4"/>
              </a:rPr>
              <a:t>Solar System</a:t>
            </a:r>
            <a:r>
              <a:rPr lang="en-US" sz="2500" b="1" dirty="0">
                <a:solidFill>
                  <a:srgbClr val="FFC000"/>
                </a:solidFill>
              </a:rPr>
              <a:t>, after </a:t>
            </a:r>
            <a:r>
              <a:rPr lang="en-US" sz="2500" b="1" dirty="0">
                <a:solidFill>
                  <a:srgbClr val="FFC000"/>
                </a:solidFill>
                <a:hlinkClick r:id="rId5"/>
              </a:rPr>
              <a:t>Jupiter</a:t>
            </a:r>
            <a:r>
              <a:rPr lang="en-US" sz="2500" b="1" dirty="0">
                <a:solidFill>
                  <a:srgbClr val="FFC000"/>
                </a:solidFill>
              </a:rPr>
              <a:t>. Named after the </a:t>
            </a:r>
            <a:r>
              <a:rPr lang="en-US" sz="2500" b="1" dirty="0">
                <a:solidFill>
                  <a:srgbClr val="FFC000"/>
                </a:solidFill>
                <a:hlinkClick r:id="rId6"/>
              </a:rPr>
              <a:t>Roman</a:t>
            </a:r>
            <a:r>
              <a:rPr lang="en-US" sz="2500" b="1" dirty="0">
                <a:solidFill>
                  <a:srgbClr val="FFC000"/>
                </a:solidFill>
              </a:rPr>
              <a:t> god </a:t>
            </a:r>
            <a:r>
              <a:rPr lang="en-US" sz="2500" b="1" dirty="0">
                <a:solidFill>
                  <a:srgbClr val="FFC000"/>
                </a:solidFill>
                <a:hlinkClick r:id="rId7"/>
              </a:rPr>
              <a:t>Saturn</a:t>
            </a:r>
            <a:r>
              <a:rPr lang="en-US" sz="2500" b="1" dirty="0">
                <a:solidFill>
                  <a:srgbClr val="FFC000"/>
                </a:solidFill>
              </a:rPr>
              <a:t>, its </a:t>
            </a:r>
            <a:r>
              <a:rPr lang="en-US" sz="2500" b="1" dirty="0">
                <a:solidFill>
                  <a:srgbClr val="FFC000"/>
                </a:solidFill>
                <a:hlinkClick r:id="rId8"/>
              </a:rPr>
              <a:t>astronomical symbol</a:t>
            </a:r>
            <a:r>
              <a:rPr lang="en-US" sz="2500" b="1" dirty="0">
                <a:solidFill>
                  <a:srgbClr val="FFC000"/>
                </a:solidFill>
              </a:rPr>
              <a:t> (♄) represents the god's </a:t>
            </a:r>
            <a:r>
              <a:rPr lang="en-US" sz="2500" b="1" dirty="0">
                <a:solidFill>
                  <a:srgbClr val="FFC000"/>
                </a:solidFill>
                <a:hlinkClick r:id="rId9"/>
              </a:rPr>
              <a:t>sickle</a:t>
            </a:r>
            <a:r>
              <a:rPr lang="en-US" sz="2500" b="1" dirty="0">
                <a:solidFill>
                  <a:srgbClr val="FFC000"/>
                </a:solidFill>
              </a:rPr>
              <a:t>. Saturn is a </a:t>
            </a:r>
            <a:r>
              <a:rPr lang="en-US" sz="2500" b="1" dirty="0">
                <a:solidFill>
                  <a:srgbClr val="FFC000"/>
                </a:solidFill>
                <a:hlinkClick r:id="rId10"/>
              </a:rPr>
              <a:t>gas giant</a:t>
            </a:r>
            <a:r>
              <a:rPr lang="en-US" sz="2500" b="1" dirty="0">
                <a:solidFill>
                  <a:srgbClr val="FFC000"/>
                </a:solidFill>
              </a:rPr>
              <a:t> with an average radius about nine times that of </a:t>
            </a:r>
            <a:r>
              <a:rPr lang="en-US" sz="2500" b="1" dirty="0">
                <a:solidFill>
                  <a:srgbClr val="FFC000"/>
                </a:solidFill>
                <a:hlinkClick r:id="rId11"/>
              </a:rPr>
              <a:t>Earth</a:t>
            </a:r>
            <a:r>
              <a:rPr lang="en-US" sz="2500" b="1" dirty="0">
                <a:solidFill>
                  <a:srgbClr val="FFC000"/>
                </a:solidFill>
              </a:rPr>
              <a:t>.  While only 1/8 the average density of Earth, with its larger volume Saturn is just over 95 times more massive than Earth. </a:t>
            </a:r>
          </a:p>
        </p:txBody>
      </p:sp>
      <p:sp>
        <p:nvSpPr>
          <p:cNvPr id="7" name="TextBox 6"/>
          <p:cNvSpPr txBox="1"/>
          <p:nvPr/>
        </p:nvSpPr>
        <p:spPr>
          <a:xfrm>
            <a:off x="182880" y="1066800"/>
            <a:ext cx="3787140" cy="477054"/>
          </a:xfrm>
          <a:prstGeom prst="rect">
            <a:avLst/>
          </a:prstGeom>
          <a:noFill/>
        </p:spPr>
        <p:txBody>
          <a:bodyPr wrap="square" rtlCol="0">
            <a:spAutoFit/>
          </a:bodyPr>
          <a:lstStyle/>
          <a:p>
            <a:pPr algn="just"/>
            <a:r>
              <a:rPr lang="en-US" sz="2500" b="1" dirty="0" smtClean="0"/>
              <a:t>.</a:t>
            </a:r>
            <a:endParaRPr lang="en-US" sz="2500" b="1" dirty="0"/>
          </a:p>
        </p:txBody>
      </p:sp>
      <p:pic>
        <p:nvPicPr>
          <p:cNvPr id="6" name="graphics9"/>
          <p:cNvPicPr/>
          <p:nvPr/>
        </p:nvPicPr>
        <p:blipFill>
          <a:blip r:embed="rId12">
            <a:lum/>
            <a:alphaModFix/>
          </a:blip>
          <a:srcRect/>
          <a:stretch>
            <a:fillRect/>
          </a:stretch>
        </p:blipFill>
        <p:spPr>
          <a:xfrm>
            <a:off x="4191000" y="304800"/>
            <a:ext cx="4953000" cy="3429000"/>
          </a:xfrm>
          <a:prstGeom prst="rect">
            <a:avLst/>
          </a:prstGeom>
        </p:spPr>
      </p:pic>
    </p:spTree>
    <p:extLst>
      <p:ext uri="{BB962C8B-B14F-4D97-AF65-F5344CB8AC3E}">
        <p14:creationId xmlns:p14="http://schemas.microsoft.com/office/powerpoint/2010/main" xmlns="" val="298632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utside_Solar_Syste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04800" y="0"/>
            <a:ext cx="8382000" cy="1066800"/>
          </a:xfrm>
        </p:spPr>
        <p:txBody>
          <a:bodyPr>
            <a:normAutofit/>
          </a:bodyPr>
          <a:lstStyle/>
          <a:p>
            <a:r>
              <a:rPr lang="en-US" dirty="0" smtClean="0"/>
              <a:t>Ring of Saturn</a:t>
            </a:r>
            <a:endParaRPr lang="en-US" dirty="0"/>
          </a:p>
        </p:txBody>
      </p:sp>
      <p:pic>
        <p:nvPicPr>
          <p:cNvPr id="2050" name="Picture 2"/>
          <p:cNvPicPr>
            <a:picLocks noChangeAspect="1" noChangeArrowheads="1"/>
          </p:cNvPicPr>
          <p:nvPr/>
        </p:nvPicPr>
        <p:blipFill>
          <a:blip r:embed="rId3"/>
          <a:srcRect/>
          <a:stretch>
            <a:fillRect/>
          </a:stretch>
        </p:blipFill>
        <p:spPr bwMode="auto">
          <a:xfrm>
            <a:off x="381000" y="1143000"/>
            <a:ext cx="7848600" cy="518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olar.jpg"/>
          <p:cNvPicPr>
            <a:picLocks noChangeAspect="1"/>
          </p:cNvPicPr>
          <p:nvPr/>
        </p:nvPicPr>
        <p:blipFill>
          <a:blip r:embed="rId2"/>
          <a:stretch>
            <a:fillRect/>
          </a:stretch>
        </p:blipFill>
        <p:spPr>
          <a:xfrm>
            <a:off x="0" y="0"/>
            <a:ext cx="9144000" cy="6858000"/>
          </a:xfrm>
          <a:prstGeom prst="rect">
            <a:avLst/>
          </a:prstGeom>
        </p:spPr>
      </p:pic>
      <p:sp>
        <p:nvSpPr>
          <p:cNvPr id="2" name="Rectangle 1"/>
          <p:cNvSpPr/>
          <p:nvPr/>
        </p:nvSpPr>
        <p:spPr>
          <a:xfrm>
            <a:off x="533400" y="1295400"/>
            <a:ext cx="7503226" cy="1938992"/>
          </a:xfrm>
          <a:prstGeom prst="rect">
            <a:avLst/>
          </a:prstGeom>
        </p:spPr>
        <p:txBody>
          <a:bodyPr wrap="square">
            <a:spAutoFit/>
          </a:bodyPr>
          <a:lstStyle/>
          <a:p>
            <a:pPr algn="just"/>
            <a:r>
              <a:rPr lang="en-US" sz="3000" b="1" dirty="0" smtClean="0"/>
              <a:t>	</a:t>
            </a:r>
            <a:r>
              <a:rPr lang="en-US" sz="3000" b="1" dirty="0" smtClean="0">
                <a:solidFill>
                  <a:schemeClr val="bg1">
                    <a:lumMod val="75000"/>
                  </a:schemeClr>
                </a:solidFill>
              </a:rPr>
              <a:t>The </a:t>
            </a:r>
            <a:r>
              <a:rPr lang="en-US" sz="3000" b="1" dirty="0">
                <a:solidFill>
                  <a:schemeClr val="bg1">
                    <a:lumMod val="75000"/>
                  </a:schemeClr>
                </a:solidFill>
              </a:rPr>
              <a:t>ring look magnificent.  They form a flat disk around the planet’s equator. From one side to the other, the rings measure 168,000 miles.</a:t>
            </a:r>
          </a:p>
        </p:txBody>
      </p:sp>
      <p:sp>
        <p:nvSpPr>
          <p:cNvPr id="3" name="Rectangle 2"/>
          <p:cNvSpPr/>
          <p:nvPr/>
        </p:nvSpPr>
        <p:spPr>
          <a:xfrm>
            <a:off x="533400" y="3505200"/>
            <a:ext cx="7924800" cy="3108543"/>
          </a:xfrm>
          <a:prstGeom prst="rect">
            <a:avLst/>
          </a:prstGeom>
        </p:spPr>
        <p:txBody>
          <a:bodyPr wrap="square">
            <a:spAutoFit/>
          </a:bodyPr>
          <a:lstStyle/>
          <a:p>
            <a:pPr algn="just"/>
            <a:r>
              <a:rPr lang="en-US" sz="2800" b="1" dirty="0" smtClean="0">
                <a:solidFill>
                  <a:srgbClr val="FF0000"/>
                </a:solidFill>
              </a:rPr>
              <a:t>Three Distinct Ring A,B and C.</a:t>
            </a:r>
          </a:p>
          <a:p>
            <a:pPr algn="just"/>
            <a:endParaRPr lang="en-US" sz="2800" b="1" dirty="0">
              <a:solidFill>
                <a:srgbClr val="FF0000"/>
              </a:solidFill>
            </a:endParaRPr>
          </a:p>
          <a:p>
            <a:pPr algn="just"/>
            <a:r>
              <a:rPr lang="en-US" sz="2800" b="1" dirty="0" smtClean="0">
                <a:solidFill>
                  <a:srgbClr val="FF0000"/>
                </a:solidFill>
              </a:rPr>
              <a:t>	Outer  A ring is separated B ring by a gap known as the </a:t>
            </a:r>
            <a:r>
              <a:rPr lang="en-US" sz="2800" b="1" i="1" dirty="0" smtClean="0">
                <a:solidFill>
                  <a:srgbClr val="FF0000"/>
                </a:solidFill>
              </a:rPr>
              <a:t>Cassini division. </a:t>
            </a:r>
            <a:r>
              <a:rPr lang="en-US" sz="2800" b="1" dirty="0" smtClean="0">
                <a:solidFill>
                  <a:srgbClr val="FF0000"/>
                </a:solidFill>
              </a:rPr>
              <a:t>Middle ring B is the brightest . Saturn rings  are mostly empty. Recent studies spokes – radial inconsistencies that appear as  darker region</a:t>
            </a:r>
            <a:r>
              <a:rPr lang="en-US" sz="2800" b="1" dirty="0" smtClean="0">
                <a:solidFill>
                  <a:schemeClr val="bg1">
                    <a:lumMod val="75000"/>
                  </a:schemeClr>
                </a:solidFill>
              </a:rPr>
              <a:t>.</a:t>
            </a:r>
            <a:endParaRPr lang="en-US" sz="2800" b="1" dirty="0">
              <a:solidFill>
                <a:schemeClr val="bg1">
                  <a:lumMod val="75000"/>
                </a:schemeClr>
              </a:solidFill>
            </a:endParaRPr>
          </a:p>
        </p:txBody>
      </p:sp>
    </p:spTree>
    <p:extLst>
      <p:ext uri="{BB962C8B-B14F-4D97-AF65-F5344CB8AC3E}">
        <p14:creationId xmlns:p14="http://schemas.microsoft.com/office/powerpoint/2010/main" xmlns="" val="225650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ppt_w</p:attrName>
                                        </p:attrNameLst>
                                      </p:cBhvr>
                                      <p:tavLst>
                                        <p:tav tm="0" fmla="#ppt_w*sin(2.5*pi*$)">
                                          <p:val>
                                            <p:fltVal val="0"/>
                                          </p:val>
                                        </p:tav>
                                        <p:tav tm="100000">
                                          <p:val>
                                            <p:fltVal val="1"/>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olar.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6248400" y="1219200"/>
            <a:ext cx="2590800" cy="1005840"/>
          </a:xfrm>
        </p:spPr>
        <p:txBody>
          <a:bodyPr/>
          <a:lstStyle/>
          <a:p>
            <a:r>
              <a:rPr lang="en-US" dirty="0" smtClean="0">
                <a:solidFill>
                  <a:srgbClr val="FF0000"/>
                </a:solidFill>
                <a:latin typeface="Algerian" pitchFamily="82" charset="0"/>
              </a:rPr>
              <a:t>EARTH</a:t>
            </a:r>
            <a:endParaRPr lang="en-US" dirty="0">
              <a:solidFill>
                <a:srgbClr val="FF0000"/>
              </a:solidFill>
              <a:latin typeface="Algerian" pitchFamily="82" charset="0"/>
            </a:endParaRPr>
          </a:p>
        </p:txBody>
      </p:sp>
      <p:pic>
        <p:nvPicPr>
          <p:cNvPr id="4" name="graphics4"/>
          <p:cNvPicPr/>
          <p:nvPr/>
        </p:nvPicPr>
        <p:blipFill>
          <a:blip r:embed="rId3">
            <a:lum/>
            <a:alphaModFix/>
          </a:blip>
          <a:srcRect/>
          <a:stretch>
            <a:fillRect/>
          </a:stretch>
        </p:blipFill>
        <p:spPr>
          <a:xfrm>
            <a:off x="152400" y="152400"/>
            <a:ext cx="5562599" cy="3963620"/>
          </a:xfrm>
          <a:prstGeom prst="rect">
            <a:avLst/>
          </a:prstGeom>
        </p:spPr>
      </p:pic>
      <p:sp>
        <p:nvSpPr>
          <p:cNvPr id="5" name="Rectangle 4"/>
          <p:cNvSpPr/>
          <p:nvPr/>
        </p:nvSpPr>
        <p:spPr>
          <a:xfrm>
            <a:off x="381000" y="4572164"/>
            <a:ext cx="8115301" cy="1862048"/>
          </a:xfrm>
          <a:prstGeom prst="rect">
            <a:avLst/>
          </a:prstGeom>
        </p:spPr>
        <p:txBody>
          <a:bodyPr wrap="square">
            <a:spAutoFit/>
          </a:bodyPr>
          <a:lstStyle/>
          <a:p>
            <a:pPr algn="just"/>
            <a:r>
              <a:rPr lang="en-US" sz="2300" b="1" dirty="0">
                <a:solidFill>
                  <a:srgbClr val="FF00FF"/>
                </a:solidFill>
              </a:rPr>
              <a:t>Earth (or the Earth) is the third </a:t>
            </a:r>
            <a:r>
              <a:rPr lang="en-US" sz="2300" b="1" dirty="0">
                <a:solidFill>
                  <a:srgbClr val="FF00FF"/>
                </a:solidFill>
                <a:hlinkClick r:id="rId4"/>
              </a:rPr>
              <a:t>planet</a:t>
            </a:r>
            <a:r>
              <a:rPr lang="en-US" sz="2300" b="1" dirty="0">
                <a:solidFill>
                  <a:srgbClr val="FF00FF"/>
                </a:solidFill>
              </a:rPr>
              <a:t> from the </a:t>
            </a:r>
            <a:r>
              <a:rPr lang="en-US" sz="2300" b="1" dirty="0">
                <a:solidFill>
                  <a:srgbClr val="FF00FF"/>
                </a:solidFill>
                <a:hlinkClick r:id="rId5"/>
              </a:rPr>
              <a:t>Sun</a:t>
            </a:r>
            <a:r>
              <a:rPr lang="en-US" sz="2300" b="1" dirty="0">
                <a:solidFill>
                  <a:srgbClr val="FF00FF"/>
                </a:solidFill>
              </a:rPr>
              <a:t>, and the </a:t>
            </a:r>
            <a:r>
              <a:rPr lang="en-US" sz="2300" b="1" dirty="0">
                <a:solidFill>
                  <a:srgbClr val="FF00FF"/>
                </a:solidFill>
                <a:hlinkClick r:id="rId6"/>
              </a:rPr>
              <a:t>densest</a:t>
            </a:r>
            <a:r>
              <a:rPr lang="en-US" sz="2300" b="1" dirty="0">
                <a:solidFill>
                  <a:srgbClr val="FF00FF"/>
                </a:solidFill>
              </a:rPr>
              <a:t> and fifth-largest of the eight planets in the </a:t>
            </a:r>
            <a:r>
              <a:rPr lang="en-US" sz="2300" b="1" dirty="0">
                <a:solidFill>
                  <a:srgbClr val="FF00FF"/>
                </a:solidFill>
                <a:hlinkClick r:id="rId7"/>
              </a:rPr>
              <a:t>Solar System</a:t>
            </a:r>
            <a:r>
              <a:rPr lang="en-US" sz="2300" b="1" dirty="0">
                <a:solidFill>
                  <a:srgbClr val="FF00FF"/>
                </a:solidFill>
              </a:rPr>
              <a:t>. It is also the largest of the Solar System's four </a:t>
            </a:r>
            <a:r>
              <a:rPr lang="en-US" sz="2300" b="1" dirty="0">
                <a:solidFill>
                  <a:srgbClr val="FF00FF"/>
                </a:solidFill>
                <a:hlinkClick r:id="rId8"/>
              </a:rPr>
              <a:t>terrestrial planets</a:t>
            </a:r>
            <a:r>
              <a:rPr lang="en-US" sz="2300" b="1" dirty="0">
                <a:solidFill>
                  <a:srgbClr val="FF00FF"/>
                </a:solidFill>
              </a:rPr>
              <a:t>. It is sometimes referred to as the </a:t>
            </a:r>
            <a:r>
              <a:rPr lang="en-US" sz="2300" b="1" dirty="0">
                <a:solidFill>
                  <a:srgbClr val="FF00FF"/>
                </a:solidFill>
                <a:hlinkClick r:id="rId9"/>
              </a:rPr>
              <a:t>world</a:t>
            </a:r>
            <a:r>
              <a:rPr lang="en-US" sz="2300" b="1" dirty="0">
                <a:solidFill>
                  <a:srgbClr val="FF00FF"/>
                </a:solidFill>
              </a:rPr>
              <a:t>, the Blue Planet, or by its Latin name, </a:t>
            </a:r>
            <a:r>
              <a:rPr lang="en-US" sz="2300" b="1" i="1" dirty="0">
                <a:solidFill>
                  <a:srgbClr val="FF00FF"/>
                </a:solidFill>
                <a:hlinkClick r:id="rId10"/>
              </a:rPr>
              <a:t>Terra</a:t>
            </a:r>
            <a:r>
              <a:rPr lang="en-US" sz="2300" b="1" dirty="0">
                <a:solidFill>
                  <a:srgbClr val="FF00FF"/>
                </a:solidFill>
              </a:rPr>
              <a:t>. </a:t>
            </a:r>
          </a:p>
        </p:txBody>
      </p:sp>
    </p:spTree>
    <p:extLst>
      <p:ext uri="{BB962C8B-B14F-4D97-AF65-F5344CB8AC3E}">
        <p14:creationId xmlns:p14="http://schemas.microsoft.com/office/powerpoint/2010/main" xmlns="" val="83696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olar.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762000" y="609600"/>
            <a:ext cx="7543800" cy="4555093"/>
          </a:xfrm>
          <a:prstGeom prst="rect">
            <a:avLst/>
          </a:prstGeom>
        </p:spPr>
        <p:txBody>
          <a:bodyPr wrap="square">
            <a:spAutoFit/>
          </a:bodyPr>
          <a:lstStyle/>
          <a:p>
            <a:pPr marL="342900" indent="-342900" algn="just">
              <a:buFont typeface="Arial" pitchFamily="34" charset="0"/>
              <a:buChar char="•"/>
            </a:pPr>
            <a:r>
              <a:rPr lang="en-US" sz="2500" dirty="0" smtClean="0">
                <a:solidFill>
                  <a:srgbClr val="FFFF00"/>
                </a:solidFill>
              </a:rPr>
              <a:t>Earth formed approximately </a:t>
            </a:r>
            <a:r>
              <a:rPr lang="en-US" sz="2500" dirty="0" smtClean="0">
                <a:solidFill>
                  <a:srgbClr val="FFFF00"/>
                </a:solidFill>
                <a:hlinkClick r:id="rId3"/>
              </a:rPr>
              <a:t>4.54       billion years</a:t>
            </a:r>
            <a:r>
              <a:rPr lang="en-US" sz="2500" dirty="0" smtClean="0">
                <a:solidFill>
                  <a:srgbClr val="FFFF00"/>
                </a:solidFill>
              </a:rPr>
              <a:t> ago by accretion from the </a:t>
            </a:r>
            <a:r>
              <a:rPr lang="en-US" sz="2500" dirty="0" smtClean="0">
                <a:solidFill>
                  <a:srgbClr val="FFFF00"/>
                </a:solidFill>
                <a:hlinkClick r:id="rId4"/>
              </a:rPr>
              <a:t>solar nebula</a:t>
            </a:r>
            <a:r>
              <a:rPr lang="en-US" sz="2500" dirty="0" smtClean="0">
                <a:solidFill>
                  <a:srgbClr val="FFFF00"/>
                </a:solidFill>
              </a:rPr>
              <a:t>, and </a:t>
            </a:r>
            <a:r>
              <a:rPr lang="en-US" sz="2500" dirty="0" smtClean="0">
                <a:solidFill>
                  <a:srgbClr val="FFFF00"/>
                </a:solidFill>
                <a:hlinkClick r:id="rId5"/>
              </a:rPr>
              <a:t>life appeared</a:t>
            </a:r>
            <a:r>
              <a:rPr lang="en-US" sz="2500" dirty="0" smtClean="0">
                <a:solidFill>
                  <a:srgbClr val="FFFF00"/>
                </a:solidFill>
              </a:rPr>
              <a:t> on its surface within one billion years. The planet is home to millions of </a:t>
            </a:r>
            <a:r>
              <a:rPr lang="en-US" sz="2500" dirty="0" smtClean="0">
                <a:solidFill>
                  <a:srgbClr val="FFFF00"/>
                </a:solidFill>
                <a:hlinkClick r:id="rId6"/>
              </a:rPr>
              <a:t>species</a:t>
            </a:r>
            <a:r>
              <a:rPr lang="en-US" sz="2500" dirty="0" smtClean="0">
                <a:solidFill>
                  <a:srgbClr val="FFFF00"/>
                </a:solidFill>
              </a:rPr>
              <a:t>, including </a:t>
            </a:r>
            <a:r>
              <a:rPr lang="en-US" sz="2500" dirty="0" smtClean="0">
                <a:solidFill>
                  <a:srgbClr val="FFFF00"/>
                </a:solidFill>
                <a:hlinkClick r:id="rId7"/>
              </a:rPr>
              <a:t>humans</a:t>
            </a:r>
            <a:r>
              <a:rPr lang="en-US" sz="2500" dirty="0" smtClean="0">
                <a:solidFill>
                  <a:srgbClr val="FFFF00"/>
                </a:solidFill>
              </a:rPr>
              <a:t>. </a:t>
            </a:r>
          </a:p>
          <a:p>
            <a:pPr algn="just"/>
            <a:endParaRPr lang="en-US" sz="2500" dirty="0">
              <a:solidFill>
                <a:srgbClr val="FFFF00"/>
              </a:solidFill>
            </a:endParaRPr>
          </a:p>
          <a:p>
            <a:pPr algn="just"/>
            <a:endParaRPr lang="en-US" sz="2500" dirty="0" smtClean="0">
              <a:solidFill>
                <a:srgbClr val="FFFF00"/>
              </a:solidFill>
            </a:endParaRPr>
          </a:p>
          <a:p>
            <a:pPr marL="342900" indent="-342900" algn="just">
              <a:buFont typeface="Arial" pitchFamily="34" charset="0"/>
              <a:buChar char="•"/>
            </a:pPr>
            <a:r>
              <a:rPr lang="en-US" sz="2800" dirty="0">
                <a:solidFill>
                  <a:srgbClr val="FFFF00"/>
                </a:solidFill>
              </a:rPr>
              <a:t>Earth interacts with other objects in space, especially the Sun and the </a:t>
            </a:r>
            <a:r>
              <a:rPr lang="en-US" sz="2800" dirty="0">
                <a:solidFill>
                  <a:srgbClr val="FFFF00"/>
                </a:solidFill>
                <a:hlinkClick r:id="rId8"/>
              </a:rPr>
              <a:t>Moon</a:t>
            </a:r>
            <a:r>
              <a:rPr lang="en-US" sz="2800" dirty="0">
                <a:solidFill>
                  <a:srgbClr val="FFFF00"/>
                </a:solidFill>
              </a:rPr>
              <a:t>. At present, Earth orbits the Sun once every 366.26 times it rotates about its own axis, which is equal to 365.26 </a:t>
            </a:r>
            <a:r>
              <a:rPr lang="en-US" sz="2800" dirty="0">
                <a:solidFill>
                  <a:srgbClr val="FFFF00"/>
                </a:solidFill>
                <a:hlinkClick r:id="rId9"/>
              </a:rPr>
              <a:t>solar days</a:t>
            </a:r>
            <a:r>
              <a:rPr lang="en-US" sz="2800" dirty="0">
                <a:solidFill>
                  <a:srgbClr val="FFFF00"/>
                </a:solidFill>
              </a:rPr>
              <a:t>, or one </a:t>
            </a:r>
            <a:r>
              <a:rPr lang="en-US" sz="2800" dirty="0">
                <a:solidFill>
                  <a:srgbClr val="FFFF00"/>
                </a:solidFill>
                <a:hlinkClick r:id="rId10"/>
              </a:rPr>
              <a:t>sidereal year</a:t>
            </a:r>
            <a:r>
              <a:rPr lang="en-US" sz="2800" dirty="0" smtClean="0">
                <a:solidFill>
                  <a:srgbClr val="FFFF00"/>
                </a:solidFill>
              </a:rPr>
              <a:t>. </a:t>
            </a:r>
            <a:endParaRPr lang="en-US" sz="2500" dirty="0">
              <a:solidFill>
                <a:srgbClr val="FFFF00"/>
              </a:solidFill>
            </a:endParaRPr>
          </a:p>
        </p:txBody>
      </p:sp>
    </p:spTree>
    <p:extLst>
      <p:ext uri="{BB962C8B-B14F-4D97-AF65-F5344CB8AC3E}">
        <p14:creationId xmlns:p14="http://schemas.microsoft.com/office/powerpoint/2010/main" xmlns="" val="2283085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9311" y="0"/>
            <a:ext cx="9134689"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olar.jpg"/>
          <p:cNvPicPr>
            <a:picLocks noChangeAspect="1"/>
          </p:cNvPicPr>
          <p:nvPr/>
        </p:nvPicPr>
        <p:blipFill>
          <a:blip r:embed="rId2"/>
          <a:stretch>
            <a:fillRect/>
          </a:stretch>
        </p:blipFill>
        <p:spPr>
          <a:xfrm>
            <a:off x="0" y="0"/>
            <a:ext cx="9144000" cy="685800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xmlns="" val="1426704560"/>
              </p:ext>
            </p:extLst>
          </p:nvPr>
        </p:nvGraphicFramePr>
        <p:xfrm>
          <a:off x="533400" y="152400"/>
          <a:ext cx="7772401" cy="6543434"/>
        </p:xfrm>
        <a:graphic>
          <a:graphicData uri="http://schemas.openxmlformats.org/drawingml/2006/table">
            <a:tbl>
              <a:tblPr firstRow="1" bandRow="1">
                <a:tableStyleId>{5C22544A-7EE6-4342-B048-85BDC9FD1C3A}</a:tableStyleId>
              </a:tblPr>
              <a:tblGrid>
                <a:gridCol w="2072076"/>
                <a:gridCol w="1128324"/>
                <a:gridCol w="838200"/>
                <a:gridCol w="838200"/>
                <a:gridCol w="823525"/>
                <a:gridCol w="1036038"/>
                <a:gridCol w="1036038"/>
              </a:tblGrid>
              <a:tr h="699450">
                <a:tc>
                  <a:txBody>
                    <a:bodyPr/>
                    <a:lstStyle/>
                    <a:p>
                      <a:r>
                        <a:rPr lang="en-US" sz="1500" dirty="0" smtClean="0"/>
                        <a:t>THE PLANETS</a:t>
                      </a:r>
                      <a:endParaRPr lang="en-US" sz="1500" dirty="0"/>
                    </a:p>
                  </a:txBody>
                  <a:tcPr/>
                </a:tc>
                <a:tc>
                  <a:txBody>
                    <a:bodyPr/>
                    <a:lstStyle/>
                    <a:p>
                      <a:r>
                        <a:rPr lang="en-US" sz="1400" dirty="0" smtClean="0"/>
                        <a:t>MERCURY</a:t>
                      </a:r>
                      <a:endParaRPr lang="en-US" sz="1400" dirty="0"/>
                    </a:p>
                  </a:txBody>
                  <a:tcPr/>
                </a:tc>
                <a:tc>
                  <a:txBody>
                    <a:bodyPr/>
                    <a:lstStyle/>
                    <a:p>
                      <a:r>
                        <a:rPr lang="en-US" sz="1400" dirty="0" smtClean="0"/>
                        <a:t>VENUS</a:t>
                      </a:r>
                      <a:endParaRPr lang="en-US" sz="1400" dirty="0"/>
                    </a:p>
                  </a:txBody>
                  <a:tcPr/>
                </a:tc>
                <a:tc>
                  <a:txBody>
                    <a:bodyPr/>
                    <a:lstStyle/>
                    <a:p>
                      <a:r>
                        <a:rPr lang="en-US" sz="1400" dirty="0" smtClean="0"/>
                        <a:t>EARTH</a:t>
                      </a:r>
                      <a:endParaRPr lang="en-US" sz="1400" dirty="0"/>
                    </a:p>
                  </a:txBody>
                  <a:tcPr/>
                </a:tc>
                <a:tc>
                  <a:txBody>
                    <a:bodyPr/>
                    <a:lstStyle/>
                    <a:p>
                      <a:r>
                        <a:rPr lang="en-US" sz="1400" dirty="0" smtClean="0"/>
                        <a:t>MARS</a:t>
                      </a:r>
                      <a:endParaRPr lang="en-US" sz="1400" dirty="0"/>
                    </a:p>
                  </a:txBody>
                  <a:tcPr/>
                </a:tc>
                <a:tc>
                  <a:txBody>
                    <a:bodyPr/>
                    <a:lstStyle/>
                    <a:p>
                      <a:r>
                        <a:rPr lang="en-US" sz="1400" dirty="0" smtClean="0"/>
                        <a:t>JUPITER</a:t>
                      </a:r>
                      <a:endParaRPr lang="en-US" sz="1400" dirty="0"/>
                    </a:p>
                  </a:txBody>
                  <a:tcPr/>
                </a:tc>
                <a:tc>
                  <a:txBody>
                    <a:bodyPr/>
                    <a:lstStyle/>
                    <a:p>
                      <a:r>
                        <a:rPr lang="en-US" sz="1400" dirty="0" smtClean="0"/>
                        <a:t>SATURN</a:t>
                      </a:r>
                      <a:endParaRPr lang="en-US" sz="1400" dirty="0"/>
                    </a:p>
                  </a:txBody>
                  <a:tcPr/>
                </a:tc>
              </a:tr>
              <a:tr h="625325">
                <a:tc>
                  <a:txBody>
                    <a:bodyPr/>
                    <a:lstStyle/>
                    <a:p>
                      <a:r>
                        <a:rPr lang="en-US" sz="1500" b="1" dirty="0" smtClean="0"/>
                        <a:t>Mean</a:t>
                      </a:r>
                      <a:r>
                        <a:rPr lang="en-US" sz="1500" b="1" baseline="0" dirty="0" smtClean="0"/>
                        <a:t> distance from Sun(AU)</a:t>
                      </a:r>
                      <a:endParaRPr lang="en-US" sz="1500" b="1" dirty="0"/>
                    </a:p>
                  </a:txBody>
                  <a:tcPr/>
                </a:tc>
                <a:tc>
                  <a:txBody>
                    <a:bodyPr/>
                    <a:lstStyle/>
                    <a:p>
                      <a:r>
                        <a:rPr lang="en-US" sz="1800" dirty="0" smtClean="0"/>
                        <a:t>0.39</a:t>
                      </a:r>
                      <a:endParaRPr lang="en-US" sz="1800" dirty="0"/>
                    </a:p>
                  </a:txBody>
                  <a:tcPr/>
                </a:tc>
                <a:tc>
                  <a:txBody>
                    <a:bodyPr/>
                    <a:lstStyle/>
                    <a:p>
                      <a:r>
                        <a:rPr lang="en-US" sz="1800" dirty="0" smtClean="0"/>
                        <a:t>0.72</a:t>
                      </a:r>
                      <a:endParaRPr lang="en-US" sz="1800" dirty="0"/>
                    </a:p>
                  </a:txBody>
                  <a:tcPr/>
                </a:tc>
                <a:tc>
                  <a:txBody>
                    <a:bodyPr/>
                    <a:lstStyle/>
                    <a:p>
                      <a:r>
                        <a:rPr lang="en-US" sz="1800" dirty="0" smtClean="0"/>
                        <a:t>1.00</a:t>
                      </a:r>
                      <a:endParaRPr lang="en-US" sz="1800" dirty="0"/>
                    </a:p>
                  </a:txBody>
                  <a:tcPr/>
                </a:tc>
                <a:tc>
                  <a:txBody>
                    <a:bodyPr/>
                    <a:lstStyle/>
                    <a:p>
                      <a:r>
                        <a:rPr lang="en-US" sz="1800" dirty="0" smtClean="0"/>
                        <a:t>1.52</a:t>
                      </a:r>
                    </a:p>
                    <a:p>
                      <a:endParaRPr lang="en-US" sz="1800" dirty="0"/>
                    </a:p>
                  </a:txBody>
                  <a:tcPr/>
                </a:tc>
                <a:tc>
                  <a:txBody>
                    <a:bodyPr/>
                    <a:lstStyle/>
                    <a:p>
                      <a:r>
                        <a:rPr lang="en-US" sz="1800" dirty="0" smtClean="0"/>
                        <a:t>5.20</a:t>
                      </a:r>
                      <a:endParaRPr lang="en-US" sz="1800" dirty="0"/>
                    </a:p>
                  </a:txBody>
                  <a:tcPr/>
                </a:tc>
                <a:tc>
                  <a:txBody>
                    <a:bodyPr/>
                    <a:lstStyle/>
                    <a:p>
                      <a:r>
                        <a:rPr lang="en-US" sz="1800" dirty="0" smtClean="0"/>
                        <a:t>9.54</a:t>
                      </a:r>
                    </a:p>
                    <a:p>
                      <a:endParaRPr lang="en-US" sz="1800" dirty="0"/>
                    </a:p>
                  </a:txBody>
                  <a:tcPr/>
                </a:tc>
              </a:tr>
              <a:tr h="538702">
                <a:tc>
                  <a:txBody>
                    <a:bodyPr/>
                    <a:lstStyle/>
                    <a:p>
                      <a:r>
                        <a:rPr lang="en-US" sz="1500" b="1" dirty="0" smtClean="0"/>
                        <a:t>Period of revolution  About Sun</a:t>
                      </a:r>
                      <a:r>
                        <a:rPr lang="en-US" sz="1500" b="1" baseline="0" dirty="0" smtClean="0"/>
                        <a:t>(days)</a:t>
                      </a:r>
                      <a:endParaRPr lang="en-US" sz="1500" b="1" dirty="0"/>
                    </a:p>
                  </a:txBody>
                  <a:tcPr/>
                </a:tc>
                <a:tc>
                  <a:txBody>
                    <a:bodyPr/>
                    <a:lstStyle/>
                    <a:p>
                      <a:r>
                        <a:rPr lang="en-US" sz="1800" dirty="0" smtClean="0"/>
                        <a:t>88</a:t>
                      </a:r>
                      <a:endParaRPr lang="en-US" sz="1800" dirty="0"/>
                    </a:p>
                  </a:txBody>
                  <a:tcPr/>
                </a:tc>
                <a:tc>
                  <a:txBody>
                    <a:bodyPr/>
                    <a:lstStyle/>
                    <a:p>
                      <a:r>
                        <a:rPr lang="en-US" sz="1800" dirty="0" smtClean="0"/>
                        <a:t>224.7</a:t>
                      </a:r>
                      <a:endParaRPr lang="en-US" sz="1800" dirty="0"/>
                    </a:p>
                  </a:txBody>
                  <a:tcPr/>
                </a:tc>
                <a:tc>
                  <a:txBody>
                    <a:bodyPr/>
                    <a:lstStyle/>
                    <a:p>
                      <a:r>
                        <a:rPr lang="en-US" sz="1800" dirty="0" smtClean="0"/>
                        <a:t>365.2</a:t>
                      </a:r>
                      <a:endParaRPr lang="en-US" sz="1800" dirty="0"/>
                    </a:p>
                  </a:txBody>
                  <a:tcPr/>
                </a:tc>
                <a:tc>
                  <a:txBody>
                    <a:bodyPr/>
                    <a:lstStyle/>
                    <a:p>
                      <a:r>
                        <a:rPr lang="en-US" sz="1800" dirty="0" smtClean="0"/>
                        <a:t>687</a:t>
                      </a:r>
                      <a:endParaRPr lang="en-US" sz="1800" dirty="0"/>
                    </a:p>
                  </a:txBody>
                  <a:tcPr/>
                </a:tc>
                <a:tc>
                  <a:txBody>
                    <a:bodyPr/>
                    <a:lstStyle/>
                    <a:p>
                      <a:r>
                        <a:rPr lang="en-US" sz="1800" dirty="0" smtClean="0"/>
                        <a:t>11.8y</a:t>
                      </a:r>
                      <a:endParaRPr lang="en-US" sz="1800" dirty="0"/>
                    </a:p>
                  </a:txBody>
                  <a:tcPr/>
                </a:tc>
                <a:tc>
                  <a:txBody>
                    <a:bodyPr/>
                    <a:lstStyle/>
                    <a:p>
                      <a:r>
                        <a:rPr lang="en-US" sz="1800" dirty="0" smtClean="0"/>
                        <a:t>29.5y</a:t>
                      </a:r>
                      <a:endParaRPr lang="en-US" sz="1800" dirty="0"/>
                    </a:p>
                  </a:txBody>
                  <a:tcPr/>
                </a:tc>
              </a:tr>
              <a:tr h="625325">
                <a:tc>
                  <a:txBody>
                    <a:bodyPr/>
                    <a:lstStyle/>
                    <a:p>
                      <a:r>
                        <a:rPr lang="en-US" sz="1500" b="1" dirty="0" smtClean="0"/>
                        <a:t>Eccentricity of Orbit</a:t>
                      </a:r>
                      <a:endParaRPr lang="en-US" sz="1500" b="1" dirty="0"/>
                    </a:p>
                  </a:txBody>
                  <a:tcPr/>
                </a:tc>
                <a:tc>
                  <a:txBody>
                    <a:bodyPr/>
                    <a:lstStyle/>
                    <a:p>
                      <a:r>
                        <a:rPr lang="en-US" sz="1800" dirty="0" smtClean="0"/>
                        <a:t>0.21</a:t>
                      </a:r>
                      <a:endParaRPr lang="en-US" sz="1800" dirty="0"/>
                    </a:p>
                  </a:txBody>
                  <a:tcPr/>
                </a:tc>
                <a:tc>
                  <a:txBody>
                    <a:bodyPr/>
                    <a:lstStyle/>
                    <a:p>
                      <a:r>
                        <a:rPr lang="en-US" sz="1800" dirty="0" smtClean="0"/>
                        <a:t>0.01</a:t>
                      </a:r>
                      <a:endParaRPr lang="en-US" sz="1800" dirty="0"/>
                    </a:p>
                  </a:txBody>
                  <a:tcPr/>
                </a:tc>
                <a:tc>
                  <a:txBody>
                    <a:bodyPr/>
                    <a:lstStyle/>
                    <a:p>
                      <a:r>
                        <a:rPr lang="en-US" sz="1800" dirty="0" smtClean="0"/>
                        <a:t>0.02</a:t>
                      </a:r>
                      <a:endParaRPr lang="en-US" sz="1800" dirty="0"/>
                    </a:p>
                  </a:txBody>
                  <a:tcPr/>
                </a:tc>
                <a:tc>
                  <a:txBody>
                    <a:bodyPr/>
                    <a:lstStyle/>
                    <a:p>
                      <a:r>
                        <a:rPr lang="en-US" sz="1800" dirty="0" smtClean="0"/>
                        <a:t>0.09</a:t>
                      </a:r>
                      <a:endParaRPr lang="en-US" sz="1800" dirty="0"/>
                    </a:p>
                  </a:txBody>
                  <a:tcPr/>
                </a:tc>
                <a:tc>
                  <a:txBody>
                    <a:bodyPr/>
                    <a:lstStyle/>
                    <a:p>
                      <a:r>
                        <a:rPr lang="en-US" sz="1800" dirty="0" smtClean="0"/>
                        <a:t>0.05</a:t>
                      </a:r>
                    </a:p>
                    <a:p>
                      <a:endParaRPr lang="en-US" sz="1800" dirty="0"/>
                    </a:p>
                  </a:txBody>
                  <a:tcPr/>
                </a:tc>
                <a:tc>
                  <a:txBody>
                    <a:bodyPr/>
                    <a:lstStyle/>
                    <a:p>
                      <a:r>
                        <a:rPr lang="en-US" sz="1800" dirty="0" smtClean="0"/>
                        <a:t>0.06</a:t>
                      </a:r>
                      <a:endParaRPr lang="en-US" sz="1800" dirty="0"/>
                    </a:p>
                  </a:txBody>
                  <a:tcPr/>
                </a:tc>
              </a:tr>
              <a:tr h="535993">
                <a:tc>
                  <a:txBody>
                    <a:bodyPr/>
                    <a:lstStyle/>
                    <a:p>
                      <a:r>
                        <a:rPr lang="en-US" sz="1500" b="1" dirty="0" smtClean="0"/>
                        <a:t>Inclination of Orbit</a:t>
                      </a:r>
                    </a:p>
                    <a:p>
                      <a:r>
                        <a:rPr lang="en-US" sz="1500" b="1" dirty="0" smtClean="0"/>
                        <a:t>(degrees)</a:t>
                      </a:r>
                    </a:p>
                  </a:txBody>
                  <a:tcPr/>
                </a:tc>
                <a:tc>
                  <a:txBody>
                    <a:bodyPr/>
                    <a:lstStyle/>
                    <a:p>
                      <a:r>
                        <a:rPr lang="en-US" sz="1800" dirty="0" smtClean="0"/>
                        <a:t>7.0</a:t>
                      </a:r>
                      <a:endParaRPr lang="en-US" sz="1800" dirty="0"/>
                    </a:p>
                  </a:txBody>
                  <a:tcPr/>
                </a:tc>
                <a:tc>
                  <a:txBody>
                    <a:bodyPr/>
                    <a:lstStyle/>
                    <a:p>
                      <a:r>
                        <a:rPr lang="en-US" sz="1800" dirty="0" smtClean="0"/>
                        <a:t>3.4</a:t>
                      </a:r>
                      <a:endParaRPr lang="en-US" sz="1800" dirty="0"/>
                    </a:p>
                  </a:txBody>
                  <a:tcPr/>
                </a:tc>
                <a:tc>
                  <a:txBody>
                    <a:bodyPr/>
                    <a:lstStyle/>
                    <a:p>
                      <a:r>
                        <a:rPr lang="en-US" sz="1800" dirty="0" smtClean="0"/>
                        <a:t>0.0</a:t>
                      </a:r>
                      <a:endParaRPr lang="en-US" sz="1800" dirty="0"/>
                    </a:p>
                  </a:txBody>
                  <a:tcPr/>
                </a:tc>
                <a:tc>
                  <a:txBody>
                    <a:bodyPr/>
                    <a:lstStyle/>
                    <a:p>
                      <a:r>
                        <a:rPr lang="en-US" sz="1800" dirty="0" smtClean="0"/>
                        <a:t>1.85</a:t>
                      </a:r>
                      <a:endParaRPr lang="en-US" sz="1800" dirty="0"/>
                    </a:p>
                  </a:txBody>
                  <a:tcPr/>
                </a:tc>
                <a:tc>
                  <a:txBody>
                    <a:bodyPr/>
                    <a:lstStyle/>
                    <a:p>
                      <a:r>
                        <a:rPr lang="en-US" sz="1800" dirty="0" smtClean="0"/>
                        <a:t>1.30</a:t>
                      </a:r>
                      <a:endParaRPr lang="en-US" sz="1800" dirty="0"/>
                    </a:p>
                  </a:txBody>
                  <a:tcPr/>
                </a:tc>
                <a:tc>
                  <a:txBody>
                    <a:bodyPr/>
                    <a:lstStyle/>
                    <a:p>
                      <a:r>
                        <a:rPr lang="en-US" sz="1800" dirty="0" smtClean="0"/>
                        <a:t>2.49</a:t>
                      </a:r>
                      <a:endParaRPr lang="en-US" sz="1800" dirty="0"/>
                    </a:p>
                  </a:txBody>
                  <a:tcPr/>
                </a:tc>
              </a:tr>
              <a:tr h="506167">
                <a:tc>
                  <a:txBody>
                    <a:bodyPr/>
                    <a:lstStyle/>
                    <a:p>
                      <a:r>
                        <a:rPr lang="en-US" sz="1500" b="1" dirty="0" smtClean="0"/>
                        <a:t>Mass (Earth =1)</a:t>
                      </a:r>
                      <a:endParaRPr lang="en-US" sz="1500" b="1" dirty="0"/>
                    </a:p>
                  </a:txBody>
                  <a:tcPr/>
                </a:tc>
                <a:tc>
                  <a:txBody>
                    <a:bodyPr/>
                    <a:lstStyle/>
                    <a:p>
                      <a:r>
                        <a:rPr lang="en-US" sz="1800" dirty="0" smtClean="0"/>
                        <a:t>0.06</a:t>
                      </a:r>
                      <a:endParaRPr lang="en-US" sz="1800" dirty="0"/>
                    </a:p>
                  </a:txBody>
                  <a:tcPr/>
                </a:tc>
                <a:tc>
                  <a:txBody>
                    <a:bodyPr/>
                    <a:lstStyle/>
                    <a:p>
                      <a:r>
                        <a:rPr lang="en-US" sz="1800" dirty="0" smtClean="0"/>
                        <a:t>0.82</a:t>
                      </a:r>
                      <a:endParaRPr lang="en-US" sz="1800" dirty="0"/>
                    </a:p>
                  </a:txBody>
                  <a:tcPr/>
                </a:tc>
                <a:tc>
                  <a:txBody>
                    <a:bodyPr/>
                    <a:lstStyle/>
                    <a:p>
                      <a:r>
                        <a:rPr lang="en-US" sz="1800" dirty="0" smtClean="0"/>
                        <a:t>1.00</a:t>
                      </a:r>
                      <a:endParaRPr lang="en-US" sz="1800" dirty="0"/>
                    </a:p>
                  </a:txBody>
                  <a:tcPr/>
                </a:tc>
                <a:tc>
                  <a:txBody>
                    <a:bodyPr/>
                    <a:lstStyle/>
                    <a:p>
                      <a:r>
                        <a:rPr lang="en-US" sz="1800" dirty="0" smtClean="0"/>
                        <a:t>0.11</a:t>
                      </a:r>
                      <a:endParaRPr lang="en-US" sz="1800" dirty="0"/>
                    </a:p>
                  </a:txBody>
                  <a:tcPr/>
                </a:tc>
                <a:tc>
                  <a:txBody>
                    <a:bodyPr/>
                    <a:lstStyle/>
                    <a:p>
                      <a:r>
                        <a:rPr lang="en-US" sz="1800" dirty="0" smtClean="0"/>
                        <a:t>317.8</a:t>
                      </a:r>
                      <a:endParaRPr lang="en-US" sz="1800" dirty="0"/>
                    </a:p>
                  </a:txBody>
                  <a:tcPr/>
                </a:tc>
                <a:tc>
                  <a:txBody>
                    <a:bodyPr/>
                    <a:lstStyle/>
                    <a:p>
                      <a:r>
                        <a:rPr lang="en-US" sz="1800" dirty="0" smtClean="0"/>
                        <a:t>95.1</a:t>
                      </a:r>
                      <a:endParaRPr lang="en-US" sz="1800" dirty="0"/>
                    </a:p>
                  </a:txBody>
                  <a:tcPr/>
                </a:tc>
              </a:tr>
              <a:tr h="506167">
                <a:tc>
                  <a:txBody>
                    <a:bodyPr/>
                    <a:lstStyle/>
                    <a:p>
                      <a:r>
                        <a:rPr lang="en-US" sz="1500" b="1" dirty="0" smtClean="0"/>
                        <a:t>Radius (Earth</a:t>
                      </a:r>
                      <a:r>
                        <a:rPr lang="en-US" sz="1500" b="1" baseline="0" dirty="0" smtClean="0"/>
                        <a:t> = 1)</a:t>
                      </a:r>
                      <a:endParaRPr lang="en-US" sz="1500" b="1" dirty="0"/>
                    </a:p>
                  </a:txBody>
                  <a:tcPr/>
                </a:tc>
                <a:tc>
                  <a:txBody>
                    <a:bodyPr/>
                    <a:lstStyle/>
                    <a:p>
                      <a:r>
                        <a:rPr lang="en-US" sz="1800" dirty="0" smtClean="0"/>
                        <a:t>0.38</a:t>
                      </a:r>
                      <a:endParaRPr lang="en-US" sz="1800" dirty="0"/>
                    </a:p>
                  </a:txBody>
                  <a:tcPr/>
                </a:tc>
                <a:tc>
                  <a:txBody>
                    <a:bodyPr/>
                    <a:lstStyle/>
                    <a:p>
                      <a:r>
                        <a:rPr lang="en-US" sz="1800" dirty="0" smtClean="0"/>
                        <a:t>0.95</a:t>
                      </a:r>
                      <a:endParaRPr lang="en-US" sz="1800" dirty="0"/>
                    </a:p>
                  </a:txBody>
                  <a:tcPr/>
                </a:tc>
                <a:tc>
                  <a:txBody>
                    <a:bodyPr/>
                    <a:lstStyle/>
                    <a:p>
                      <a:r>
                        <a:rPr lang="en-US" sz="1800" dirty="0" smtClean="0"/>
                        <a:t>1.00</a:t>
                      </a:r>
                      <a:endParaRPr lang="en-US" sz="1800" dirty="0"/>
                    </a:p>
                  </a:txBody>
                  <a:tcPr/>
                </a:tc>
                <a:tc>
                  <a:txBody>
                    <a:bodyPr/>
                    <a:lstStyle/>
                    <a:p>
                      <a:r>
                        <a:rPr lang="en-US" sz="1800" dirty="0" smtClean="0"/>
                        <a:t>0.53</a:t>
                      </a:r>
                      <a:endParaRPr lang="en-US" sz="1800" dirty="0"/>
                    </a:p>
                  </a:txBody>
                  <a:tcPr/>
                </a:tc>
                <a:tc>
                  <a:txBody>
                    <a:bodyPr/>
                    <a:lstStyle/>
                    <a:p>
                      <a:r>
                        <a:rPr lang="en-US" sz="1800" dirty="0" smtClean="0"/>
                        <a:t>11.2</a:t>
                      </a:r>
                      <a:endParaRPr lang="en-US" sz="1800" dirty="0"/>
                    </a:p>
                  </a:txBody>
                  <a:tcPr/>
                </a:tc>
                <a:tc>
                  <a:txBody>
                    <a:bodyPr/>
                    <a:lstStyle/>
                    <a:p>
                      <a:r>
                        <a:rPr lang="en-US" sz="1800" dirty="0" smtClean="0"/>
                        <a:t>9.42</a:t>
                      </a:r>
                      <a:endParaRPr lang="en-US" sz="1800" dirty="0"/>
                    </a:p>
                  </a:txBody>
                  <a:tcPr/>
                </a:tc>
              </a:tr>
              <a:tr h="535993">
                <a:tc>
                  <a:txBody>
                    <a:bodyPr/>
                    <a:lstStyle/>
                    <a:p>
                      <a:r>
                        <a:rPr lang="en-US" sz="1500" b="1" dirty="0" smtClean="0"/>
                        <a:t>Mean</a:t>
                      </a:r>
                      <a:r>
                        <a:rPr lang="en-US" sz="1500" b="1" baseline="0" dirty="0" smtClean="0"/>
                        <a:t>  Density</a:t>
                      </a:r>
                    </a:p>
                    <a:p>
                      <a:r>
                        <a:rPr lang="en-US" sz="1500" b="1" baseline="0" dirty="0" smtClean="0"/>
                        <a:t>(water =1)</a:t>
                      </a:r>
                      <a:endParaRPr lang="en-US" sz="1500" b="1" dirty="0"/>
                    </a:p>
                  </a:txBody>
                  <a:tcPr/>
                </a:tc>
                <a:tc>
                  <a:txBody>
                    <a:bodyPr/>
                    <a:lstStyle/>
                    <a:p>
                      <a:r>
                        <a:rPr lang="en-US" sz="1800" dirty="0" smtClean="0"/>
                        <a:t>5.4</a:t>
                      </a:r>
                      <a:endParaRPr lang="en-US" sz="1800" dirty="0"/>
                    </a:p>
                  </a:txBody>
                  <a:tcPr/>
                </a:tc>
                <a:tc>
                  <a:txBody>
                    <a:bodyPr/>
                    <a:lstStyle/>
                    <a:p>
                      <a:r>
                        <a:rPr lang="en-US" sz="1800" dirty="0" smtClean="0"/>
                        <a:t>5.2</a:t>
                      </a:r>
                      <a:endParaRPr lang="en-US" sz="1800" dirty="0"/>
                    </a:p>
                  </a:txBody>
                  <a:tcPr/>
                </a:tc>
                <a:tc>
                  <a:txBody>
                    <a:bodyPr/>
                    <a:lstStyle/>
                    <a:p>
                      <a:r>
                        <a:rPr lang="en-US" sz="1800" dirty="0" smtClean="0"/>
                        <a:t>5.5</a:t>
                      </a:r>
                      <a:endParaRPr lang="en-US" sz="1800" dirty="0"/>
                    </a:p>
                  </a:txBody>
                  <a:tcPr/>
                </a:tc>
                <a:tc>
                  <a:txBody>
                    <a:bodyPr/>
                    <a:lstStyle/>
                    <a:p>
                      <a:r>
                        <a:rPr lang="en-US" sz="1800" dirty="0" smtClean="0"/>
                        <a:t>3.9</a:t>
                      </a:r>
                      <a:endParaRPr lang="en-US" sz="1800" dirty="0"/>
                    </a:p>
                  </a:txBody>
                  <a:tcPr/>
                </a:tc>
                <a:tc>
                  <a:txBody>
                    <a:bodyPr/>
                    <a:lstStyle/>
                    <a:p>
                      <a:r>
                        <a:rPr lang="en-US" sz="1800" dirty="0" smtClean="0"/>
                        <a:t>1.3</a:t>
                      </a:r>
                      <a:endParaRPr lang="en-US" sz="1800" dirty="0"/>
                    </a:p>
                  </a:txBody>
                  <a:tcPr/>
                </a:tc>
                <a:tc>
                  <a:txBody>
                    <a:bodyPr/>
                    <a:lstStyle/>
                    <a:p>
                      <a:r>
                        <a:rPr lang="en-US" sz="1800" dirty="0" smtClean="0"/>
                        <a:t>0.7</a:t>
                      </a:r>
                      <a:endParaRPr lang="en-US" sz="1800" dirty="0"/>
                    </a:p>
                  </a:txBody>
                  <a:tcPr/>
                </a:tc>
              </a:tr>
              <a:tr h="625325">
                <a:tc>
                  <a:txBody>
                    <a:bodyPr/>
                    <a:lstStyle/>
                    <a:p>
                      <a:r>
                        <a:rPr lang="en-US" sz="1500" b="1" dirty="0" smtClean="0"/>
                        <a:t>Rotation period (about axis)</a:t>
                      </a:r>
                      <a:endParaRPr lang="en-US" sz="1500" b="1" dirty="0"/>
                    </a:p>
                  </a:txBody>
                  <a:tcPr/>
                </a:tc>
                <a:tc>
                  <a:txBody>
                    <a:bodyPr/>
                    <a:lstStyle/>
                    <a:p>
                      <a:r>
                        <a:rPr lang="en-US" sz="1800" dirty="0" smtClean="0"/>
                        <a:t>58.7 days</a:t>
                      </a:r>
                      <a:endParaRPr lang="en-US" sz="1800" dirty="0"/>
                    </a:p>
                  </a:txBody>
                  <a:tcPr/>
                </a:tc>
                <a:tc>
                  <a:txBody>
                    <a:bodyPr/>
                    <a:lstStyle/>
                    <a:p>
                      <a:r>
                        <a:rPr lang="en-US" sz="1800" dirty="0" smtClean="0"/>
                        <a:t>243 days</a:t>
                      </a:r>
                      <a:endParaRPr lang="en-US" sz="1800" dirty="0"/>
                    </a:p>
                  </a:txBody>
                  <a:tcPr/>
                </a:tc>
                <a:tc>
                  <a:txBody>
                    <a:bodyPr/>
                    <a:lstStyle/>
                    <a:p>
                      <a:r>
                        <a:rPr lang="en-US" sz="1800" dirty="0" smtClean="0"/>
                        <a:t>23.93</a:t>
                      </a:r>
                    </a:p>
                    <a:p>
                      <a:r>
                        <a:rPr lang="en-US" sz="1800" dirty="0" smtClean="0"/>
                        <a:t>hours</a:t>
                      </a:r>
                      <a:endParaRPr lang="en-US" sz="1800" dirty="0"/>
                    </a:p>
                  </a:txBody>
                  <a:tcPr/>
                </a:tc>
                <a:tc>
                  <a:txBody>
                    <a:bodyPr/>
                    <a:lstStyle/>
                    <a:p>
                      <a:r>
                        <a:rPr lang="en-US" sz="1800" dirty="0" smtClean="0"/>
                        <a:t>24.6</a:t>
                      </a:r>
                    </a:p>
                    <a:p>
                      <a:r>
                        <a:rPr lang="en-US" sz="1800" dirty="0" smtClean="0"/>
                        <a:t>hours</a:t>
                      </a:r>
                      <a:endParaRPr lang="en-US" sz="1800" dirty="0"/>
                    </a:p>
                  </a:txBody>
                  <a:tcPr/>
                </a:tc>
                <a:tc>
                  <a:txBody>
                    <a:bodyPr/>
                    <a:lstStyle/>
                    <a:p>
                      <a:r>
                        <a:rPr lang="en-US" sz="1800" dirty="0" smtClean="0"/>
                        <a:t>9.8</a:t>
                      </a:r>
                    </a:p>
                    <a:p>
                      <a:r>
                        <a:rPr lang="en-US" sz="1800" dirty="0" smtClean="0"/>
                        <a:t>hours</a:t>
                      </a:r>
                      <a:endParaRPr lang="en-US" sz="1800" dirty="0"/>
                    </a:p>
                  </a:txBody>
                  <a:tcPr/>
                </a:tc>
                <a:tc>
                  <a:txBody>
                    <a:bodyPr/>
                    <a:lstStyle/>
                    <a:p>
                      <a:r>
                        <a:rPr lang="en-US" sz="1800" dirty="0" smtClean="0"/>
                        <a:t>10.665 </a:t>
                      </a:r>
                    </a:p>
                    <a:p>
                      <a:r>
                        <a:rPr lang="en-US" sz="1800" dirty="0" smtClean="0"/>
                        <a:t>hours</a:t>
                      </a:r>
                      <a:endParaRPr lang="en-US" sz="1800" dirty="0"/>
                    </a:p>
                  </a:txBody>
                  <a:tcPr/>
                </a:tc>
              </a:tr>
              <a:tr h="759323">
                <a:tc>
                  <a:txBody>
                    <a:bodyPr/>
                    <a:lstStyle/>
                    <a:p>
                      <a:r>
                        <a:rPr lang="en-US" sz="1500" b="1" dirty="0" smtClean="0"/>
                        <a:t>Inclination</a:t>
                      </a:r>
                      <a:r>
                        <a:rPr lang="en-US" sz="1500" b="1" baseline="0" dirty="0" smtClean="0"/>
                        <a:t> of  equator to orbit (degrees)</a:t>
                      </a:r>
                      <a:endParaRPr lang="en-US" sz="1500" b="1" dirty="0"/>
                    </a:p>
                  </a:txBody>
                  <a:tcPr/>
                </a:tc>
                <a:tc>
                  <a:txBody>
                    <a:bodyPr/>
                    <a:lstStyle/>
                    <a:p>
                      <a:r>
                        <a:rPr lang="en-US" sz="1800" dirty="0" smtClean="0"/>
                        <a:t>0</a:t>
                      </a:r>
                    </a:p>
                    <a:p>
                      <a:endParaRPr lang="en-US" sz="1800" dirty="0"/>
                    </a:p>
                  </a:txBody>
                  <a:tcPr/>
                </a:tc>
                <a:tc>
                  <a:txBody>
                    <a:bodyPr/>
                    <a:lstStyle/>
                    <a:p>
                      <a:r>
                        <a:rPr lang="en-US" sz="1800" dirty="0" smtClean="0"/>
                        <a:t>-2</a:t>
                      </a:r>
                      <a:endParaRPr lang="en-US" sz="1800" dirty="0"/>
                    </a:p>
                  </a:txBody>
                  <a:tcPr/>
                </a:tc>
                <a:tc>
                  <a:txBody>
                    <a:bodyPr/>
                    <a:lstStyle/>
                    <a:p>
                      <a:r>
                        <a:rPr lang="en-US" sz="1800" dirty="0" smtClean="0"/>
                        <a:t>23.5</a:t>
                      </a:r>
                      <a:endParaRPr lang="en-US" sz="1800" dirty="0"/>
                    </a:p>
                  </a:txBody>
                  <a:tcPr/>
                </a:tc>
                <a:tc>
                  <a:txBody>
                    <a:bodyPr/>
                    <a:lstStyle/>
                    <a:p>
                      <a:r>
                        <a:rPr lang="en-US" sz="1800" dirty="0" smtClean="0"/>
                        <a:t>25</a:t>
                      </a:r>
                      <a:endParaRPr lang="en-US" sz="1800" dirty="0"/>
                    </a:p>
                  </a:txBody>
                  <a:tcPr/>
                </a:tc>
                <a:tc>
                  <a:txBody>
                    <a:bodyPr/>
                    <a:lstStyle/>
                    <a:p>
                      <a:r>
                        <a:rPr lang="en-US" sz="1800" dirty="0" smtClean="0"/>
                        <a:t>3</a:t>
                      </a:r>
                      <a:endParaRPr lang="en-US" sz="1800" dirty="0"/>
                    </a:p>
                  </a:txBody>
                  <a:tcPr/>
                </a:tc>
                <a:tc>
                  <a:txBody>
                    <a:bodyPr/>
                    <a:lstStyle/>
                    <a:p>
                      <a:r>
                        <a:rPr lang="en-US" sz="1800" dirty="0" smtClean="0"/>
                        <a:t>27</a:t>
                      </a:r>
                    </a:p>
                    <a:p>
                      <a:endParaRPr lang="en-US" sz="1800" dirty="0" smtClean="0"/>
                    </a:p>
                  </a:txBody>
                  <a:tcPr/>
                </a:tc>
              </a:tr>
              <a:tr h="506167">
                <a:tc>
                  <a:txBody>
                    <a:bodyPr/>
                    <a:lstStyle/>
                    <a:p>
                      <a:r>
                        <a:rPr lang="en-US" sz="1500" b="1" dirty="0" smtClean="0"/>
                        <a:t>Known satellites</a:t>
                      </a:r>
                      <a:endParaRPr lang="en-US" sz="1500" b="1" dirty="0"/>
                    </a:p>
                  </a:txBody>
                  <a:tcPr/>
                </a:tc>
                <a:tc>
                  <a:txBody>
                    <a:bodyPr/>
                    <a:lstStyle/>
                    <a:p>
                      <a:r>
                        <a:rPr lang="en-US" sz="1800" dirty="0" smtClean="0"/>
                        <a:t>0</a:t>
                      </a:r>
                      <a:endParaRPr lang="en-US" sz="1800" dirty="0"/>
                    </a:p>
                  </a:txBody>
                  <a:tcPr/>
                </a:tc>
                <a:tc>
                  <a:txBody>
                    <a:bodyPr/>
                    <a:lstStyle/>
                    <a:p>
                      <a:r>
                        <a:rPr lang="en-US" sz="1800" dirty="0" smtClean="0"/>
                        <a:t>0</a:t>
                      </a:r>
                      <a:endParaRPr lang="en-US" sz="1800" dirty="0"/>
                    </a:p>
                  </a:txBody>
                  <a:tcPr/>
                </a:tc>
                <a:tc>
                  <a:txBody>
                    <a:bodyPr/>
                    <a:lstStyle/>
                    <a:p>
                      <a:r>
                        <a:rPr lang="en-US" sz="1800" dirty="0" smtClean="0"/>
                        <a:t>1</a:t>
                      </a:r>
                      <a:endParaRPr lang="en-US" sz="1800" dirty="0"/>
                    </a:p>
                  </a:txBody>
                  <a:tcPr/>
                </a:tc>
                <a:tc>
                  <a:txBody>
                    <a:bodyPr/>
                    <a:lstStyle/>
                    <a:p>
                      <a:r>
                        <a:rPr lang="en-US" sz="1800" dirty="0" smtClean="0"/>
                        <a:t>2</a:t>
                      </a:r>
                      <a:endParaRPr lang="en-US" sz="1800" dirty="0"/>
                    </a:p>
                  </a:txBody>
                  <a:tcPr/>
                </a:tc>
                <a:tc>
                  <a:txBody>
                    <a:bodyPr/>
                    <a:lstStyle/>
                    <a:p>
                      <a:r>
                        <a:rPr lang="en-US" sz="1800" dirty="0" smtClean="0"/>
                        <a:t>16</a:t>
                      </a:r>
                      <a:endParaRPr lang="en-US" sz="1800" dirty="0"/>
                    </a:p>
                  </a:txBody>
                  <a:tcPr/>
                </a:tc>
                <a:tc>
                  <a:txBody>
                    <a:bodyPr/>
                    <a:lstStyle/>
                    <a:p>
                      <a:r>
                        <a:rPr lang="en-US" sz="1800" dirty="0" smtClean="0"/>
                        <a:t>20+</a:t>
                      </a:r>
                      <a:endParaRPr lang="en-US" sz="1800" dirty="0"/>
                    </a:p>
                  </a:txBody>
                  <a:tcPr/>
                </a:tc>
              </a:tr>
            </a:tbl>
          </a:graphicData>
        </a:graphic>
      </p:graphicFrame>
    </p:spTree>
    <p:extLst>
      <p:ext uri="{BB962C8B-B14F-4D97-AF65-F5344CB8AC3E}">
        <p14:creationId xmlns:p14="http://schemas.microsoft.com/office/powerpoint/2010/main" xmlns="" val="250211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utside_Solar_System.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457200" y="609600"/>
            <a:ext cx="8229600" cy="1143000"/>
          </a:xfrm>
        </p:spPr>
        <p:txBody>
          <a:bodyPr/>
          <a:lstStyle/>
          <a:p>
            <a:pPr marL="0" indent="0">
              <a:buNone/>
            </a:pPr>
            <a:r>
              <a:rPr lang="en-US" dirty="0" smtClean="0">
                <a:solidFill>
                  <a:srgbClr val="FF0000"/>
                </a:solidFill>
              </a:rPr>
              <a:t>There are eight planets of the solar system. The planets are commonly divided into two groups.</a:t>
            </a:r>
          </a:p>
          <a:p>
            <a:pPr marL="0" indent="0">
              <a:buNone/>
            </a:pPr>
            <a:endParaRPr lang="en-US" dirty="0" smtClean="0"/>
          </a:p>
          <a:p>
            <a:pPr marL="0" indent="0">
              <a:buNone/>
            </a:pPr>
            <a:endParaRPr lang="en-US" dirty="0"/>
          </a:p>
        </p:txBody>
      </p:sp>
      <p:sp>
        <p:nvSpPr>
          <p:cNvPr id="4" name="Rectangle 3"/>
          <p:cNvSpPr/>
          <p:nvPr/>
        </p:nvSpPr>
        <p:spPr>
          <a:xfrm>
            <a:off x="609600" y="1752600"/>
            <a:ext cx="2819400" cy="1938992"/>
          </a:xfrm>
          <a:prstGeom prst="rect">
            <a:avLst/>
          </a:prstGeom>
        </p:spPr>
        <p:txBody>
          <a:bodyPr wrap="square">
            <a:spAutoFit/>
          </a:bodyPr>
          <a:lstStyle/>
          <a:p>
            <a:r>
              <a:rPr lang="en-US" sz="2000" b="1" dirty="0" smtClean="0">
                <a:solidFill>
                  <a:srgbClr val="FFFF00"/>
                </a:solidFill>
              </a:rPr>
              <a:t>The Inner planets </a:t>
            </a:r>
          </a:p>
          <a:p>
            <a:endParaRPr lang="en-US" sz="2000" b="1" dirty="0">
              <a:solidFill>
                <a:srgbClr val="FFFF00"/>
              </a:solidFill>
            </a:endParaRPr>
          </a:p>
          <a:p>
            <a:r>
              <a:rPr lang="en-US" sz="2000" b="1" dirty="0" smtClean="0">
                <a:solidFill>
                  <a:srgbClr val="FFFF00"/>
                </a:solidFill>
              </a:rPr>
              <a:t>Mercury</a:t>
            </a:r>
          </a:p>
          <a:p>
            <a:r>
              <a:rPr lang="en-US" sz="2000" b="1" dirty="0" smtClean="0">
                <a:solidFill>
                  <a:srgbClr val="FFFF00"/>
                </a:solidFill>
              </a:rPr>
              <a:t>Venus </a:t>
            </a:r>
          </a:p>
          <a:p>
            <a:r>
              <a:rPr lang="en-US" sz="2000" b="1" dirty="0" smtClean="0">
                <a:solidFill>
                  <a:srgbClr val="FFFF00"/>
                </a:solidFill>
              </a:rPr>
              <a:t>Earth </a:t>
            </a:r>
          </a:p>
          <a:p>
            <a:r>
              <a:rPr lang="en-US" sz="2000" b="1" dirty="0" smtClean="0">
                <a:solidFill>
                  <a:srgbClr val="FFFF00"/>
                </a:solidFill>
              </a:rPr>
              <a:t>Mars</a:t>
            </a:r>
            <a:endParaRPr lang="en-US" sz="2000" b="1" dirty="0">
              <a:solidFill>
                <a:srgbClr val="FFFF00"/>
              </a:solidFill>
            </a:endParaRPr>
          </a:p>
        </p:txBody>
      </p:sp>
      <p:sp>
        <p:nvSpPr>
          <p:cNvPr id="5" name="Rectangle 4"/>
          <p:cNvSpPr/>
          <p:nvPr/>
        </p:nvSpPr>
        <p:spPr>
          <a:xfrm>
            <a:off x="3962400" y="1844933"/>
            <a:ext cx="4572000" cy="1754326"/>
          </a:xfrm>
          <a:prstGeom prst="rect">
            <a:avLst/>
          </a:prstGeom>
        </p:spPr>
        <p:txBody>
          <a:bodyPr>
            <a:spAutoFit/>
          </a:bodyPr>
          <a:lstStyle/>
          <a:p>
            <a:r>
              <a:rPr lang="en-US" b="1" dirty="0">
                <a:solidFill>
                  <a:srgbClr val="FFFF00"/>
                </a:solidFill>
              </a:rPr>
              <a:t>The </a:t>
            </a:r>
            <a:r>
              <a:rPr lang="en-US" b="1" dirty="0" smtClean="0">
                <a:solidFill>
                  <a:srgbClr val="FFFF00"/>
                </a:solidFill>
              </a:rPr>
              <a:t>Outer planets </a:t>
            </a:r>
            <a:endParaRPr lang="en-US" b="1" dirty="0">
              <a:solidFill>
                <a:srgbClr val="FFFF00"/>
              </a:solidFill>
            </a:endParaRPr>
          </a:p>
          <a:p>
            <a:endParaRPr lang="en-US" b="1" dirty="0">
              <a:solidFill>
                <a:srgbClr val="FFFF00"/>
              </a:solidFill>
            </a:endParaRPr>
          </a:p>
          <a:p>
            <a:r>
              <a:rPr lang="en-US" b="1" dirty="0" smtClean="0">
                <a:solidFill>
                  <a:srgbClr val="FFFF00"/>
                </a:solidFill>
              </a:rPr>
              <a:t>Jupiter </a:t>
            </a:r>
            <a:endParaRPr lang="en-US" b="1" dirty="0">
              <a:solidFill>
                <a:srgbClr val="FFFF00"/>
              </a:solidFill>
            </a:endParaRPr>
          </a:p>
          <a:p>
            <a:r>
              <a:rPr lang="en-US" b="1" dirty="0" smtClean="0">
                <a:solidFill>
                  <a:srgbClr val="FFFF00"/>
                </a:solidFill>
              </a:rPr>
              <a:t>Saturn </a:t>
            </a:r>
            <a:endParaRPr lang="en-US" b="1" dirty="0">
              <a:solidFill>
                <a:srgbClr val="FFFF00"/>
              </a:solidFill>
            </a:endParaRPr>
          </a:p>
          <a:p>
            <a:r>
              <a:rPr lang="en-US" b="1" dirty="0" smtClean="0">
                <a:solidFill>
                  <a:srgbClr val="FFFF00"/>
                </a:solidFill>
              </a:rPr>
              <a:t>Uranus</a:t>
            </a:r>
            <a:endParaRPr lang="en-US" b="1" dirty="0">
              <a:solidFill>
                <a:srgbClr val="FFFF00"/>
              </a:solidFill>
            </a:endParaRPr>
          </a:p>
          <a:p>
            <a:r>
              <a:rPr lang="en-US" b="1" dirty="0" smtClean="0">
                <a:solidFill>
                  <a:srgbClr val="FFFF00"/>
                </a:solidFill>
              </a:rPr>
              <a:t>Neptune.</a:t>
            </a:r>
            <a:endParaRPr lang="en-US" b="1" dirty="0">
              <a:solidFill>
                <a:srgbClr val="FFFF00"/>
              </a:solidFill>
            </a:endParaRPr>
          </a:p>
        </p:txBody>
      </p:sp>
      <p:sp>
        <p:nvSpPr>
          <p:cNvPr id="6" name="Rectangle 5"/>
          <p:cNvSpPr/>
          <p:nvPr/>
        </p:nvSpPr>
        <p:spPr>
          <a:xfrm>
            <a:off x="762000" y="4671366"/>
            <a:ext cx="6400800" cy="369332"/>
          </a:xfrm>
          <a:prstGeom prst="rect">
            <a:avLst/>
          </a:prstGeom>
        </p:spPr>
        <p:txBody>
          <a:bodyPr wrap="square">
            <a:spAutoFit/>
          </a:bodyPr>
          <a:lstStyle/>
          <a:p>
            <a:r>
              <a:rPr lang="en-US" b="1" dirty="0" smtClean="0">
                <a:solidFill>
                  <a:srgbClr val="FFFF00"/>
                </a:solidFill>
              </a:rPr>
              <a:t>These are the Planets are orbited around the Sun</a:t>
            </a:r>
            <a:r>
              <a:rPr lang="en-US" b="1" dirty="0" smtClean="0"/>
              <a:t>.</a:t>
            </a:r>
            <a:endParaRPr lang="en-US" b="1" dirty="0"/>
          </a:p>
        </p:txBody>
      </p:sp>
    </p:spTree>
    <p:extLst>
      <p:ext uri="{BB962C8B-B14F-4D97-AF65-F5344CB8AC3E}">
        <p14:creationId xmlns:p14="http://schemas.microsoft.com/office/powerpoint/2010/main" xmlns="" val="75767236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utside_Solar_Syste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53000" y="485731"/>
            <a:ext cx="3276600" cy="885870"/>
          </a:xfrm>
        </p:spPr>
        <p:txBody>
          <a:bodyPr/>
          <a:lstStyle/>
          <a:p>
            <a:r>
              <a:rPr lang="en-US" dirty="0" smtClean="0">
                <a:solidFill>
                  <a:schemeClr val="accent3">
                    <a:lumMod val="75000"/>
                  </a:schemeClr>
                </a:solidFill>
                <a:latin typeface="Berlin Sans FB" pitchFamily="34" charset="0"/>
              </a:rPr>
              <a:t>Mercury</a:t>
            </a:r>
            <a:endParaRPr lang="en-US" dirty="0">
              <a:solidFill>
                <a:schemeClr val="accent3">
                  <a:lumMod val="75000"/>
                </a:schemeClr>
              </a:solidFill>
              <a:latin typeface="Berlin Sans FB" pitchFamily="34" charset="0"/>
            </a:endParaRPr>
          </a:p>
        </p:txBody>
      </p:sp>
      <p:pic>
        <p:nvPicPr>
          <p:cNvPr id="5" name="graphics3"/>
          <p:cNvPicPr/>
          <p:nvPr/>
        </p:nvPicPr>
        <p:blipFill>
          <a:blip r:embed="rId3">
            <a:lum/>
            <a:alphaModFix/>
          </a:blip>
          <a:srcRect/>
          <a:stretch>
            <a:fillRect/>
          </a:stretch>
        </p:blipFill>
        <p:spPr>
          <a:xfrm>
            <a:off x="304800" y="419100"/>
            <a:ext cx="4038600" cy="3238500"/>
          </a:xfrm>
          <a:prstGeom prst="rect">
            <a:avLst/>
          </a:prstGeom>
        </p:spPr>
      </p:pic>
      <p:sp>
        <p:nvSpPr>
          <p:cNvPr id="6" name="Rectangle 5"/>
          <p:cNvSpPr/>
          <p:nvPr/>
        </p:nvSpPr>
        <p:spPr>
          <a:xfrm>
            <a:off x="4800600" y="1752600"/>
            <a:ext cx="3886200" cy="1477328"/>
          </a:xfrm>
          <a:prstGeom prst="rect">
            <a:avLst/>
          </a:prstGeom>
        </p:spPr>
        <p:txBody>
          <a:bodyPr wrap="square">
            <a:spAutoFit/>
          </a:bodyPr>
          <a:lstStyle/>
          <a:p>
            <a:r>
              <a:rPr lang="en-US" sz="3000" b="1" dirty="0">
                <a:solidFill>
                  <a:srgbClr val="00B0F0"/>
                </a:solidFill>
              </a:rPr>
              <a:t>is the innermost and smallest </a:t>
            </a:r>
            <a:r>
              <a:rPr lang="en-US" sz="3000" b="1" dirty="0">
                <a:hlinkClick r:id="rId4"/>
              </a:rPr>
              <a:t>planet</a:t>
            </a:r>
            <a:r>
              <a:rPr lang="en-US" sz="3000" b="1" dirty="0"/>
              <a:t> </a:t>
            </a:r>
            <a:r>
              <a:rPr lang="en-US" sz="3000" b="1" dirty="0">
                <a:solidFill>
                  <a:srgbClr val="00B0F0"/>
                </a:solidFill>
              </a:rPr>
              <a:t>in the </a:t>
            </a:r>
            <a:r>
              <a:rPr lang="en-US" sz="3000" b="1" dirty="0">
                <a:hlinkClick r:id="rId5"/>
              </a:rPr>
              <a:t>Solar </a:t>
            </a:r>
            <a:r>
              <a:rPr lang="en-US" sz="3000" b="1" dirty="0" smtClean="0">
                <a:hlinkClick r:id="rId5"/>
              </a:rPr>
              <a:t>System</a:t>
            </a:r>
            <a:r>
              <a:rPr lang="en-US" sz="3000" b="1" dirty="0" smtClean="0"/>
              <a:t>.</a:t>
            </a:r>
            <a:endParaRPr lang="en-US" sz="3000" b="1" dirty="0"/>
          </a:p>
        </p:txBody>
      </p:sp>
      <p:sp>
        <p:nvSpPr>
          <p:cNvPr id="7" name="Rectangle 6"/>
          <p:cNvSpPr/>
          <p:nvPr/>
        </p:nvSpPr>
        <p:spPr>
          <a:xfrm>
            <a:off x="838200" y="3886200"/>
            <a:ext cx="7315200" cy="1938992"/>
          </a:xfrm>
          <a:prstGeom prst="rect">
            <a:avLst/>
          </a:prstGeom>
        </p:spPr>
        <p:txBody>
          <a:bodyPr wrap="square">
            <a:spAutoFit/>
          </a:bodyPr>
          <a:lstStyle/>
          <a:p>
            <a:pPr algn="just"/>
            <a:r>
              <a:rPr lang="en-US" sz="3000" b="1" dirty="0" smtClean="0">
                <a:solidFill>
                  <a:schemeClr val="accent2">
                    <a:lumMod val="20000"/>
                    <a:lumOff val="80000"/>
                  </a:schemeClr>
                </a:solidFill>
              </a:rPr>
              <a:t>It looks like a pinkish star but it is difficult to find in the sky because it stays close to the sun. It is seen in the east before sunrise or in the west just after sunset.</a:t>
            </a:r>
            <a:endParaRPr lang="en-US" sz="3000" b="1" dirty="0">
              <a:solidFill>
                <a:schemeClr val="accent2">
                  <a:lumMod val="20000"/>
                  <a:lumOff val="80000"/>
                </a:schemeClr>
              </a:solidFill>
            </a:endParaRPr>
          </a:p>
        </p:txBody>
      </p:sp>
    </p:spTree>
    <p:extLst>
      <p:ext uri="{BB962C8B-B14F-4D97-AF65-F5344CB8AC3E}">
        <p14:creationId xmlns:p14="http://schemas.microsoft.com/office/powerpoint/2010/main" xmlns="" val="316885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lar.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457200" y="990600"/>
            <a:ext cx="8229600" cy="1905000"/>
          </a:xfrm>
        </p:spPr>
        <p:txBody>
          <a:bodyPr/>
          <a:lstStyle/>
          <a:p>
            <a:pPr marL="0" indent="0">
              <a:buNone/>
            </a:pPr>
            <a:r>
              <a:rPr lang="en-US" dirty="0" smtClean="0">
                <a:solidFill>
                  <a:srgbClr val="FF0000"/>
                </a:solidFill>
              </a:rPr>
              <a:t>The planets spins on its axis very slowly which means that one side of it faces the Sun for long. The other side because it faces away from the Sun. Its temperature is a Freezing -290</a:t>
            </a:r>
            <a:r>
              <a:rPr lang="en-US" sz="2800" b="1" dirty="0" smtClean="0">
                <a:solidFill>
                  <a:srgbClr val="FF0000"/>
                </a:solidFill>
              </a:rPr>
              <a:t>°F (180</a:t>
            </a:r>
            <a:r>
              <a:rPr lang="en-US" sz="2400" b="1" dirty="0" smtClean="0">
                <a:solidFill>
                  <a:srgbClr val="FF0000"/>
                </a:solidFill>
              </a:rPr>
              <a:t>°C).</a:t>
            </a:r>
            <a:endParaRPr lang="en-US" dirty="0">
              <a:solidFill>
                <a:srgbClr val="FF0000"/>
              </a:solidFill>
            </a:endParaRPr>
          </a:p>
        </p:txBody>
      </p:sp>
      <p:sp>
        <p:nvSpPr>
          <p:cNvPr id="4" name="Content Placeholder 2"/>
          <p:cNvSpPr txBox="1">
            <a:spLocks/>
          </p:cNvSpPr>
          <p:nvPr/>
        </p:nvSpPr>
        <p:spPr>
          <a:xfrm>
            <a:off x="607423" y="3505200"/>
            <a:ext cx="8229600" cy="19050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sz="3000" dirty="0" smtClean="0">
                <a:solidFill>
                  <a:srgbClr val="FF0000"/>
                </a:solidFill>
              </a:rPr>
              <a:t>Planets is covered with craters and looks like the moon. But Mercury, unlike the moon. Has no large flat plains or seas.</a:t>
            </a:r>
            <a:endParaRPr lang="en-US" sz="3000" dirty="0">
              <a:solidFill>
                <a:srgbClr val="FF0000"/>
              </a:solidFill>
            </a:endParaRPr>
          </a:p>
        </p:txBody>
      </p:sp>
    </p:spTree>
    <p:extLst>
      <p:ext uri="{BB962C8B-B14F-4D97-AF65-F5344CB8AC3E}">
        <p14:creationId xmlns:p14="http://schemas.microsoft.com/office/powerpoint/2010/main" xmlns="" val="244970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olar.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800600" y="533400"/>
            <a:ext cx="2819400" cy="1143000"/>
          </a:xfrm>
        </p:spPr>
        <p:txBody>
          <a:bodyPr>
            <a:normAutofit/>
          </a:bodyPr>
          <a:lstStyle/>
          <a:p>
            <a:r>
              <a:rPr lang="en-US" sz="6000" dirty="0" smtClean="0">
                <a:solidFill>
                  <a:schemeClr val="accent6">
                    <a:lumMod val="75000"/>
                  </a:schemeClr>
                </a:solidFill>
                <a:latin typeface="Algerian" pitchFamily="82" charset="0"/>
              </a:rPr>
              <a:t>Venus</a:t>
            </a:r>
            <a:endParaRPr lang="en-US" sz="6000" dirty="0">
              <a:solidFill>
                <a:schemeClr val="accent6">
                  <a:lumMod val="75000"/>
                </a:schemeClr>
              </a:solidFill>
              <a:latin typeface="Algerian" pitchFamily="82" charset="0"/>
            </a:endParaRPr>
          </a:p>
        </p:txBody>
      </p:sp>
      <p:pic>
        <p:nvPicPr>
          <p:cNvPr id="4" name="graphics10"/>
          <p:cNvPicPr/>
          <p:nvPr/>
        </p:nvPicPr>
        <p:blipFill>
          <a:blip r:embed="rId3">
            <a:lum/>
            <a:alphaModFix/>
          </a:blip>
          <a:srcRect/>
          <a:stretch>
            <a:fillRect/>
          </a:stretch>
        </p:blipFill>
        <p:spPr>
          <a:xfrm>
            <a:off x="152400" y="152399"/>
            <a:ext cx="4114800" cy="3497943"/>
          </a:xfrm>
          <a:prstGeom prst="rect">
            <a:avLst/>
          </a:prstGeom>
        </p:spPr>
      </p:pic>
      <p:sp>
        <p:nvSpPr>
          <p:cNvPr id="5" name="Rectangle 4"/>
          <p:cNvSpPr/>
          <p:nvPr/>
        </p:nvSpPr>
        <p:spPr>
          <a:xfrm>
            <a:off x="4419600" y="1709289"/>
            <a:ext cx="4038600" cy="1477328"/>
          </a:xfrm>
          <a:prstGeom prst="rect">
            <a:avLst/>
          </a:prstGeom>
        </p:spPr>
        <p:txBody>
          <a:bodyPr wrap="square">
            <a:spAutoFit/>
          </a:bodyPr>
          <a:lstStyle/>
          <a:p>
            <a:pPr algn="just"/>
            <a:r>
              <a:rPr lang="en-US" sz="3000" dirty="0">
                <a:solidFill>
                  <a:schemeClr val="accent6">
                    <a:lumMod val="75000"/>
                  </a:schemeClr>
                </a:solidFill>
              </a:rPr>
              <a:t>I</a:t>
            </a:r>
            <a:r>
              <a:rPr lang="en-US" sz="3000" dirty="0" smtClean="0">
                <a:solidFill>
                  <a:schemeClr val="accent6">
                    <a:lumMod val="75000"/>
                  </a:schemeClr>
                </a:solidFill>
              </a:rPr>
              <a:t>s </a:t>
            </a:r>
            <a:r>
              <a:rPr lang="en-US" sz="3000" dirty="0">
                <a:solidFill>
                  <a:schemeClr val="accent6">
                    <a:lumMod val="75000"/>
                  </a:schemeClr>
                </a:solidFill>
              </a:rPr>
              <a:t>the second </a:t>
            </a:r>
            <a:r>
              <a:rPr lang="en-US" sz="3000" dirty="0">
                <a:solidFill>
                  <a:schemeClr val="accent6">
                    <a:lumMod val="75000"/>
                  </a:schemeClr>
                </a:solidFill>
                <a:hlinkClick r:id="rId4"/>
              </a:rPr>
              <a:t>planet</a:t>
            </a:r>
            <a:r>
              <a:rPr lang="en-US" sz="3000" dirty="0">
                <a:solidFill>
                  <a:schemeClr val="accent6">
                    <a:lumMod val="75000"/>
                  </a:schemeClr>
                </a:solidFill>
              </a:rPr>
              <a:t> from the </a:t>
            </a:r>
            <a:r>
              <a:rPr lang="en-US" sz="3000" dirty="0">
                <a:solidFill>
                  <a:schemeClr val="accent6">
                    <a:lumMod val="75000"/>
                  </a:schemeClr>
                </a:solidFill>
                <a:hlinkClick r:id="rId5"/>
              </a:rPr>
              <a:t>Sun</a:t>
            </a:r>
            <a:r>
              <a:rPr lang="en-US" sz="3000" dirty="0">
                <a:solidFill>
                  <a:schemeClr val="accent6">
                    <a:lumMod val="75000"/>
                  </a:schemeClr>
                </a:solidFill>
              </a:rPr>
              <a:t>, orbiting it every 224.7 Earth days</a:t>
            </a:r>
            <a:r>
              <a:rPr lang="en-US" sz="3000" dirty="0"/>
              <a:t>.</a:t>
            </a:r>
          </a:p>
        </p:txBody>
      </p:sp>
      <p:sp>
        <p:nvSpPr>
          <p:cNvPr id="6" name="Rectangle 5"/>
          <p:cNvSpPr/>
          <p:nvPr/>
        </p:nvSpPr>
        <p:spPr>
          <a:xfrm>
            <a:off x="624114" y="3810000"/>
            <a:ext cx="8153400" cy="2862322"/>
          </a:xfrm>
          <a:prstGeom prst="rect">
            <a:avLst/>
          </a:prstGeom>
        </p:spPr>
        <p:txBody>
          <a:bodyPr wrap="square">
            <a:spAutoFit/>
          </a:bodyPr>
          <a:lstStyle/>
          <a:p>
            <a:pPr algn="just"/>
            <a:r>
              <a:rPr lang="en-US" sz="3500" dirty="0" smtClean="0">
                <a:solidFill>
                  <a:srgbClr val="92D050"/>
                </a:solidFill>
              </a:rPr>
              <a:t>Venus is the brightest object in the sky. Of all the planets. Also Venus has a deep atmosphere and thick clouds. It is both evening star and the morning star.</a:t>
            </a:r>
          </a:p>
          <a:p>
            <a:pPr algn="just"/>
            <a:endParaRPr lang="en-US" sz="4000" dirty="0"/>
          </a:p>
        </p:txBody>
      </p:sp>
    </p:spTree>
    <p:extLst>
      <p:ext uri="{BB962C8B-B14F-4D97-AF65-F5344CB8AC3E}">
        <p14:creationId xmlns:p14="http://schemas.microsoft.com/office/powerpoint/2010/main" xmlns="" val="3451856771"/>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80">
                                          <p:stCondLst>
                                            <p:cond delay="0"/>
                                          </p:stCondLst>
                                        </p:cTn>
                                        <p:tgtEl>
                                          <p:spTgt spid="4"/>
                                        </p:tgtEl>
                                      </p:cBhvr>
                                    </p:animEffect>
                                    <p:anim calcmode="lin" valueType="num">
                                      <p:cBhvr>
                                        <p:cTn id="1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9" dur="26">
                                          <p:stCondLst>
                                            <p:cond delay="650"/>
                                          </p:stCondLst>
                                        </p:cTn>
                                        <p:tgtEl>
                                          <p:spTgt spid="4"/>
                                        </p:tgtEl>
                                      </p:cBhvr>
                                      <p:to x="100000" y="60000"/>
                                    </p:animScale>
                                    <p:animScale>
                                      <p:cBhvr>
                                        <p:cTn id="20" dur="166" decel="50000">
                                          <p:stCondLst>
                                            <p:cond delay="676"/>
                                          </p:stCondLst>
                                        </p:cTn>
                                        <p:tgtEl>
                                          <p:spTgt spid="4"/>
                                        </p:tgtEl>
                                      </p:cBhvr>
                                      <p:to x="100000" y="100000"/>
                                    </p:animScale>
                                    <p:animScale>
                                      <p:cBhvr>
                                        <p:cTn id="21" dur="26">
                                          <p:stCondLst>
                                            <p:cond delay="1312"/>
                                          </p:stCondLst>
                                        </p:cTn>
                                        <p:tgtEl>
                                          <p:spTgt spid="4"/>
                                        </p:tgtEl>
                                      </p:cBhvr>
                                      <p:to x="100000" y="80000"/>
                                    </p:animScale>
                                    <p:animScale>
                                      <p:cBhvr>
                                        <p:cTn id="22" dur="166" decel="50000">
                                          <p:stCondLst>
                                            <p:cond delay="1338"/>
                                          </p:stCondLst>
                                        </p:cTn>
                                        <p:tgtEl>
                                          <p:spTgt spid="4"/>
                                        </p:tgtEl>
                                      </p:cBhvr>
                                      <p:to x="100000" y="100000"/>
                                    </p:animScale>
                                    <p:animScale>
                                      <p:cBhvr>
                                        <p:cTn id="23" dur="26">
                                          <p:stCondLst>
                                            <p:cond delay="1642"/>
                                          </p:stCondLst>
                                        </p:cTn>
                                        <p:tgtEl>
                                          <p:spTgt spid="4"/>
                                        </p:tgtEl>
                                      </p:cBhvr>
                                      <p:to x="100000" y="90000"/>
                                    </p:animScale>
                                    <p:animScale>
                                      <p:cBhvr>
                                        <p:cTn id="24" dur="166" decel="50000">
                                          <p:stCondLst>
                                            <p:cond delay="1668"/>
                                          </p:stCondLst>
                                        </p:cTn>
                                        <p:tgtEl>
                                          <p:spTgt spid="4"/>
                                        </p:tgtEl>
                                      </p:cBhvr>
                                      <p:to x="100000" y="100000"/>
                                    </p:animScale>
                                    <p:animScale>
                                      <p:cBhvr>
                                        <p:cTn id="25" dur="26">
                                          <p:stCondLst>
                                            <p:cond delay="1808"/>
                                          </p:stCondLst>
                                        </p:cTn>
                                        <p:tgtEl>
                                          <p:spTgt spid="4"/>
                                        </p:tgtEl>
                                      </p:cBhvr>
                                      <p:to x="100000" y="95000"/>
                                    </p:animScale>
                                    <p:animScale>
                                      <p:cBhvr>
                                        <p:cTn id="26" dur="166" decel="50000">
                                          <p:stCondLst>
                                            <p:cond delay="1834"/>
                                          </p:stCondLst>
                                        </p:cTn>
                                        <p:tgtEl>
                                          <p:spTgt spid="4"/>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utside_Solar_System.jpg"/>
          <p:cNvPicPr>
            <a:picLocks noChangeAspect="1"/>
          </p:cNvPicPr>
          <p:nvPr/>
        </p:nvPicPr>
        <p:blipFill>
          <a:blip r:embed="rId2"/>
          <a:stretch>
            <a:fillRect/>
          </a:stretch>
        </p:blipFill>
        <p:spPr>
          <a:xfrm>
            <a:off x="0" y="0"/>
            <a:ext cx="9144000" cy="6858000"/>
          </a:xfrm>
          <a:prstGeom prst="rect">
            <a:avLst/>
          </a:prstGeom>
        </p:spPr>
      </p:pic>
      <p:sp>
        <p:nvSpPr>
          <p:cNvPr id="2" name="TextBox 1"/>
          <p:cNvSpPr txBox="1"/>
          <p:nvPr/>
        </p:nvSpPr>
        <p:spPr>
          <a:xfrm>
            <a:off x="418010" y="925676"/>
            <a:ext cx="6516189" cy="1015663"/>
          </a:xfrm>
          <a:prstGeom prst="rect">
            <a:avLst/>
          </a:prstGeom>
          <a:noFill/>
        </p:spPr>
        <p:txBody>
          <a:bodyPr wrap="square" rtlCol="0">
            <a:spAutoFit/>
          </a:bodyPr>
          <a:lstStyle/>
          <a:p>
            <a:r>
              <a:rPr lang="en-US" sz="3000" dirty="0" smtClean="0">
                <a:solidFill>
                  <a:srgbClr val="FFC000"/>
                </a:solidFill>
              </a:rPr>
              <a:t>Two reason why  Venus shines  brighter than other planets</a:t>
            </a:r>
            <a:endParaRPr lang="en-US" sz="3000" dirty="0">
              <a:solidFill>
                <a:srgbClr val="FFC000"/>
              </a:solidFill>
            </a:endParaRPr>
          </a:p>
        </p:txBody>
      </p:sp>
      <p:sp>
        <p:nvSpPr>
          <p:cNvPr id="6" name="Content Placeholder 2"/>
          <p:cNvSpPr>
            <a:spLocks noGrp="1"/>
          </p:cNvSpPr>
          <p:nvPr/>
        </p:nvSpPr>
        <p:spPr>
          <a:xfrm>
            <a:off x="381000" y="2895600"/>
            <a:ext cx="8229600" cy="1905000"/>
          </a:xfrm>
          <a:prstGeom prst="rect">
            <a:avLst/>
          </a:prstGeom>
        </p:spPr>
        <p:txBody>
          <a:bodyPr vert="horz">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dirty="0" smtClean="0">
                <a:solidFill>
                  <a:srgbClr val="FFC000"/>
                </a:solidFill>
              </a:rPr>
              <a:t> </a:t>
            </a:r>
            <a:r>
              <a:rPr lang="en-US" sz="3000" dirty="0" smtClean="0">
                <a:solidFill>
                  <a:srgbClr val="FFC000"/>
                </a:solidFill>
              </a:rPr>
              <a:t>It is permanently covered with the think clouds that reflect sunlight brilliantly.</a:t>
            </a:r>
          </a:p>
          <a:p>
            <a:r>
              <a:rPr lang="en-US" sz="3000" dirty="0" smtClean="0">
                <a:solidFill>
                  <a:srgbClr val="FFC000"/>
                </a:solidFill>
              </a:rPr>
              <a:t>It is the planet that come closest to the earth, sometimes within 26 million miles.</a:t>
            </a:r>
          </a:p>
          <a:p>
            <a:pPr marL="0" indent="0">
              <a:buNone/>
            </a:pPr>
            <a:endParaRPr lang="en-US" dirty="0"/>
          </a:p>
        </p:txBody>
      </p:sp>
    </p:spTree>
    <p:extLst>
      <p:ext uri="{BB962C8B-B14F-4D97-AF65-F5344CB8AC3E}">
        <p14:creationId xmlns:p14="http://schemas.microsoft.com/office/powerpoint/2010/main" xmlns="" val="416483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utside_Solar_System.jpg"/>
          <p:cNvPicPr>
            <a:picLocks noChangeAspect="1"/>
          </p:cNvPicPr>
          <p:nvPr/>
        </p:nvPicPr>
        <p:blipFill>
          <a:blip r:embed="rId3"/>
          <a:stretch>
            <a:fillRect/>
          </a:stretch>
        </p:blipFill>
        <p:spPr>
          <a:xfrm>
            <a:off x="0" y="0"/>
            <a:ext cx="9144000" cy="7239000"/>
          </a:xfrm>
          <a:prstGeom prst="rect">
            <a:avLst/>
          </a:prstGeom>
        </p:spPr>
      </p:pic>
      <p:sp>
        <p:nvSpPr>
          <p:cNvPr id="2" name="Title 1"/>
          <p:cNvSpPr>
            <a:spLocks noGrp="1"/>
          </p:cNvSpPr>
          <p:nvPr>
            <p:ph type="title"/>
          </p:nvPr>
        </p:nvSpPr>
        <p:spPr>
          <a:xfrm>
            <a:off x="381000" y="533400"/>
            <a:ext cx="1524000" cy="838200"/>
          </a:xfrm>
        </p:spPr>
        <p:txBody>
          <a:bodyPr>
            <a:normAutofit/>
          </a:bodyPr>
          <a:lstStyle/>
          <a:p>
            <a:r>
              <a:rPr lang="en-US" sz="4000" dirty="0" smtClean="0">
                <a:solidFill>
                  <a:srgbClr val="FF99FF"/>
                </a:solidFill>
              </a:rPr>
              <a:t>1962</a:t>
            </a:r>
            <a:endParaRPr lang="en-US" sz="4000" dirty="0">
              <a:solidFill>
                <a:srgbClr val="FF99FF"/>
              </a:solidFill>
            </a:endParaRPr>
          </a:p>
        </p:txBody>
      </p:sp>
      <p:sp>
        <p:nvSpPr>
          <p:cNvPr id="3" name="Content Placeholder 2"/>
          <p:cNvSpPr>
            <a:spLocks noGrp="1"/>
          </p:cNvSpPr>
          <p:nvPr>
            <p:ph idx="1"/>
          </p:nvPr>
        </p:nvSpPr>
        <p:spPr>
          <a:xfrm>
            <a:off x="457200" y="1706880"/>
            <a:ext cx="8229600" cy="1112520"/>
          </a:xfrm>
        </p:spPr>
        <p:txBody>
          <a:bodyPr/>
          <a:lstStyle/>
          <a:p>
            <a:pPr marL="0" indent="0">
              <a:buNone/>
            </a:pPr>
            <a:r>
              <a:rPr lang="en-US" sz="3000" dirty="0" smtClean="0">
                <a:solidFill>
                  <a:srgbClr val="FF0000"/>
                </a:solidFill>
              </a:rPr>
              <a:t>United states launched  the Mariner 2 which was the first fly by to Venus.</a:t>
            </a:r>
          </a:p>
          <a:p>
            <a:pPr marL="0" indent="0">
              <a:buNone/>
            </a:pPr>
            <a:endParaRPr lang="en-US" dirty="0"/>
          </a:p>
        </p:txBody>
      </p:sp>
      <p:pic>
        <p:nvPicPr>
          <p:cNvPr id="5122" name="Picture 2"/>
          <p:cNvPicPr>
            <a:picLocks noChangeAspect="1" noChangeArrowheads="1"/>
          </p:cNvPicPr>
          <p:nvPr/>
        </p:nvPicPr>
        <p:blipFill>
          <a:blip r:embed="rId4"/>
          <a:srcRect/>
          <a:stretch>
            <a:fillRect/>
          </a:stretch>
        </p:blipFill>
        <p:spPr bwMode="auto">
          <a:xfrm>
            <a:off x="4191000" y="2743200"/>
            <a:ext cx="4067175" cy="3886200"/>
          </a:xfrm>
          <a:prstGeom prst="rect">
            <a:avLst/>
          </a:prstGeom>
          <a:noFill/>
          <a:ln w="9525">
            <a:noFill/>
            <a:miter lim="800000"/>
            <a:headEnd/>
            <a:tailEnd/>
          </a:ln>
          <a:effectLst/>
        </p:spPr>
      </p:pic>
    </p:spTree>
    <p:extLst>
      <p:ext uri="{BB962C8B-B14F-4D97-AF65-F5344CB8AC3E}">
        <p14:creationId xmlns:p14="http://schemas.microsoft.com/office/powerpoint/2010/main" xmlns="" val="2593692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utside_Solar_System.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304800" y="685800"/>
            <a:ext cx="1600200" cy="861774"/>
          </a:xfrm>
          <a:prstGeom prst="rect">
            <a:avLst/>
          </a:prstGeom>
        </p:spPr>
        <p:txBody>
          <a:bodyPr wrap="square">
            <a:spAutoFit/>
          </a:bodyPr>
          <a:lstStyle/>
          <a:p>
            <a:r>
              <a:rPr lang="en-US" sz="5000" dirty="0" smtClean="0">
                <a:solidFill>
                  <a:srgbClr val="FF99FF"/>
                </a:solidFill>
              </a:rPr>
              <a:t>1967</a:t>
            </a:r>
            <a:endParaRPr lang="en-US" sz="5000" dirty="0">
              <a:solidFill>
                <a:srgbClr val="FF99FF"/>
              </a:solidFill>
            </a:endParaRPr>
          </a:p>
        </p:txBody>
      </p:sp>
      <p:sp>
        <p:nvSpPr>
          <p:cNvPr id="5" name="Rectangle 4"/>
          <p:cNvSpPr/>
          <p:nvPr/>
        </p:nvSpPr>
        <p:spPr>
          <a:xfrm>
            <a:off x="1066800" y="1752600"/>
            <a:ext cx="5715000" cy="553998"/>
          </a:xfrm>
          <a:prstGeom prst="rect">
            <a:avLst/>
          </a:prstGeom>
        </p:spPr>
        <p:txBody>
          <a:bodyPr wrap="square">
            <a:spAutoFit/>
          </a:bodyPr>
          <a:lstStyle/>
          <a:p>
            <a:r>
              <a:rPr lang="en-US" sz="3000" dirty="0" smtClean="0">
                <a:solidFill>
                  <a:srgbClr val="FF0000"/>
                </a:solidFill>
              </a:rPr>
              <a:t>The Mariner five Fallowed.</a:t>
            </a:r>
            <a:endParaRPr lang="en-US" sz="3000" dirty="0">
              <a:solidFill>
                <a:srgbClr val="FF0000"/>
              </a:solidFill>
            </a:endParaRPr>
          </a:p>
        </p:txBody>
      </p:sp>
      <p:pic>
        <p:nvPicPr>
          <p:cNvPr id="6146" name="Picture 2"/>
          <p:cNvPicPr>
            <a:picLocks noChangeAspect="1" noChangeArrowheads="1"/>
          </p:cNvPicPr>
          <p:nvPr/>
        </p:nvPicPr>
        <p:blipFill>
          <a:blip r:embed="rId3"/>
          <a:srcRect/>
          <a:stretch>
            <a:fillRect/>
          </a:stretch>
        </p:blipFill>
        <p:spPr bwMode="auto">
          <a:xfrm>
            <a:off x="2133600" y="2590800"/>
            <a:ext cx="5181600" cy="349374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726</Words>
  <PresentationFormat>On-screen Show (4:3)</PresentationFormat>
  <Paragraphs>143</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Slide 2</vt:lpstr>
      <vt:lpstr>Slide 3</vt:lpstr>
      <vt:lpstr>Mercury</vt:lpstr>
      <vt:lpstr>Slide 5</vt:lpstr>
      <vt:lpstr>Venus</vt:lpstr>
      <vt:lpstr>Slide 7</vt:lpstr>
      <vt:lpstr>1962</vt:lpstr>
      <vt:lpstr>Slide 9</vt:lpstr>
      <vt:lpstr>Slide 10</vt:lpstr>
      <vt:lpstr>Slide 11</vt:lpstr>
      <vt:lpstr>MARS</vt:lpstr>
      <vt:lpstr>Slide 13</vt:lpstr>
      <vt:lpstr>Jupiter</vt:lpstr>
      <vt:lpstr>SATURN</vt:lpstr>
      <vt:lpstr>Ring of Saturn</vt:lpstr>
      <vt:lpstr>Slide 17</vt:lpstr>
      <vt:lpstr>EARTH</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7</cp:lastModifiedBy>
  <cp:revision>5</cp:revision>
  <dcterms:modified xsi:type="dcterms:W3CDTF">2012-03-23T03:15:37Z</dcterms:modified>
</cp:coreProperties>
</file>